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825BB-65EA-4F01-8929-8682E34A52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71F42548-E4BA-4E25-952E-EFC4C4137E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329168AB-E080-4B52-91A7-B8F1356EB3F3}"/>
              </a:ext>
            </a:extLst>
          </p:cNvPr>
          <p:cNvSpPr>
            <a:spLocks noGrp="1"/>
          </p:cNvSpPr>
          <p:nvPr>
            <p:ph type="dt" sz="half" idx="10"/>
          </p:nvPr>
        </p:nvSpPr>
        <p:spPr/>
        <p:txBody>
          <a:bodyPr/>
          <a:lstStyle/>
          <a:p>
            <a:fld id="{E82723C1-B6F1-4E85-990F-2608B537A26D}" type="datetimeFigureOut">
              <a:rPr lang="en-CA" smtClean="0"/>
              <a:t>2019-07-07</a:t>
            </a:fld>
            <a:endParaRPr lang="en-CA"/>
          </a:p>
        </p:txBody>
      </p:sp>
      <p:sp>
        <p:nvSpPr>
          <p:cNvPr id="5" name="Footer Placeholder 4">
            <a:extLst>
              <a:ext uri="{FF2B5EF4-FFF2-40B4-BE49-F238E27FC236}">
                <a16:creationId xmlns:a16="http://schemas.microsoft.com/office/drawing/2014/main" id="{0AA323E6-6FF8-4B0B-BFD4-2972F7C66DD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DA896CD-DD3A-4B36-A3FE-33A7FA2C197F}"/>
              </a:ext>
            </a:extLst>
          </p:cNvPr>
          <p:cNvSpPr>
            <a:spLocks noGrp="1"/>
          </p:cNvSpPr>
          <p:nvPr>
            <p:ph type="sldNum" sz="quarter" idx="12"/>
          </p:nvPr>
        </p:nvSpPr>
        <p:spPr/>
        <p:txBody>
          <a:bodyPr/>
          <a:lstStyle/>
          <a:p>
            <a:fld id="{3D200386-3498-4EF0-BB7E-FBF0E98D43D6}" type="slidenum">
              <a:rPr lang="en-CA" smtClean="0"/>
              <a:t>‹#›</a:t>
            </a:fld>
            <a:endParaRPr lang="en-CA"/>
          </a:p>
        </p:txBody>
      </p:sp>
    </p:spTree>
    <p:extLst>
      <p:ext uri="{BB962C8B-B14F-4D97-AF65-F5344CB8AC3E}">
        <p14:creationId xmlns:p14="http://schemas.microsoft.com/office/powerpoint/2010/main" val="2303450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C7481-2739-426B-B0AE-04E93ED1AB84}"/>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BD28C39C-774E-4E12-9B92-6E72FF91BA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7CC0954-F128-4CB7-A38A-166A202AD374}"/>
              </a:ext>
            </a:extLst>
          </p:cNvPr>
          <p:cNvSpPr>
            <a:spLocks noGrp="1"/>
          </p:cNvSpPr>
          <p:nvPr>
            <p:ph type="dt" sz="half" idx="10"/>
          </p:nvPr>
        </p:nvSpPr>
        <p:spPr/>
        <p:txBody>
          <a:bodyPr/>
          <a:lstStyle/>
          <a:p>
            <a:fld id="{E82723C1-B6F1-4E85-990F-2608B537A26D}" type="datetimeFigureOut">
              <a:rPr lang="en-CA" smtClean="0"/>
              <a:t>2019-07-07</a:t>
            </a:fld>
            <a:endParaRPr lang="en-CA"/>
          </a:p>
        </p:txBody>
      </p:sp>
      <p:sp>
        <p:nvSpPr>
          <p:cNvPr id="5" name="Footer Placeholder 4">
            <a:extLst>
              <a:ext uri="{FF2B5EF4-FFF2-40B4-BE49-F238E27FC236}">
                <a16:creationId xmlns:a16="http://schemas.microsoft.com/office/drawing/2014/main" id="{B55960CB-44F8-48CF-837A-4D4891717EB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8D4A091-3F67-49C3-A7CE-9DFAAA851F71}"/>
              </a:ext>
            </a:extLst>
          </p:cNvPr>
          <p:cNvSpPr>
            <a:spLocks noGrp="1"/>
          </p:cNvSpPr>
          <p:nvPr>
            <p:ph type="sldNum" sz="quarter" idx="12"/>
          </p:nvPr>
        </p:nvSpPr>
        <p:spPr/>
        <p:txBody>
          <a:bodyPr/>
          <a:lstStyle/>
          <a:p>
            <a:fld id="{3D200386-3498-4EF0-BB7E-FBF0E98D43D6}" type="slidenum">
              <a:rPr lang="en-CA" smtClean="0"/>
              <a:t>‹#›</a:t>
            </a:fld>
            <a:endParaRPr lang="en-CA"/>
          </a:p>
        </p:txBody>
      </p:sp>
    </p:spTree>
    <p:extLst>
      <p:ext uri="{BB962C8B-B14F-4D97-AF65-F5344CB8AC3E}">
        <p14:creationId xmlns:p14="http://schemas.microsoft.com/office/powerpoint/2010/main" val="44920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B9A3B6-55EE-442A-8C03-5A4BEA85C0E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8D6C0D06-0D38-4094-8E46-62CDDA95A3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04EE8E8-6AE6-457B-883E-0B006AF53A30}"/>
              </a:ext>
            </a:extLst>
          </p:cNvPr>
          <p:cNvSpPr>
            <a:spLocks noGrp="1"/>
          </p:cNvSpPr>
          <p:nvPr>
            <p:ph type="dt" sz="half" idx="10"/>
          </p:nvPr>
        </p:nvSpPr>
        <p:spPr/>
        <p:txBody>
          <a:bodyPr/>
          <a:lstStyle/>
          <a:p>
            <a:fld id="{E82723C1-B6F1-4E85-990F-2608B537A26D}" type="datetimeFigureOut">
              <a:rPr lang="en-CA" smtClean="0"/>
              <a:t>2019-07-07</a:t>
            </a:fld>
            <a:endParaRPr lang="en-CA"/>
          </a:p>
        </p:txBody>
      </p:sp>
      <p:sp>
        <p:nvSpPr>
          <p:cNvPr id="5" name="Footer Placeholder 4">
            <a:extLst>
              <a:ext uri="{FF2B5EF4-FFF2-40B4-BE49-F238E27FC236}">
                <a16:creationId xmlns:a16="http://schemas.microsoft.com/office/drawing/2014/main" id="{7061DC39-584B-443F-8CE0-1AD0DA18C64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E120D99-A392-4922-8571-52D4D1B77460}"/>
              </a:ext>
            </a:extLst>
          </p:cNvPr>
          <p:cNvSpPr>
            <a:spLocks noGrp="1"/>
          </p:cNvSpPr>
          <p:nvPr>
            <p:ph type="sldNum" sz="quarter" idx="12"/>
          </p:nvPr>
        </p:nvSpPr>
        <p:spPr/>
        <p:txBody>
          <a:bodyPr/>
          <a:lstStyle/>
          <a:p>
            <a:fld id="{3D200386-3498-4EF0-BB7E-FBF0E98D43D6}" type="slidenum">
              <a:rPr lang="en-CA" smtClean="0"/>
              <a:t>‹#›</a:t>
            </a:fld>
            <a:endParaRPr lang="en-CA"/>
          </a:p>
        </p:txBody>
      </p:sp>
    </p:spTree>
    <p:extLst>
      <p:ext uri="{BB962C8B-B14F-4D97-AF65-F5344CB8AC3E}">
        <p14:creationId xmlns:p14="http://schemas.microsoft.com/office/powerpoint/2010/main" val="469915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E950B-F10A-4A87-B2A6-ABDE42DA5FC2}"/>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777B2957-739D-4F15-A0A9-A6644CEE15B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779D5EE-9BF0-48FC-B930-6D788BFD0BD9}"/>
              </a:ext>
            </a:extLst>
          </p:cNvPr>
          <p:cNvSpPr>
            <a:spLocks noGrp="1"/>
          </p:cNvSpPr>
          <p:nvPr>
            <p:ph type="dt" sz="half" idx="10"/>
          </p:nvPr>
        </p:nvSpPr>
        <p:spPr/>
        <p:txBody>
          <a:bodyPr/>
          <a:lstStyle/>
          <a:p>
            <a:fld id="{E82723C1-B6F1-4E85-990F-2608B537A26D}" type="datetimeFigureOut">
              <a:rPr lang="en-CA" smtClean="0"/>
              <a:t>2019-07-07</a:t>
            </a:fld>
            <a:endParaRPr lang="en-CA"/>
          </a:p>
        </p:txBody>
      </p:sp>
      <p:sp>
        <p:nvSpPr>
          <p:cNvPr id="5" name="Footer Placeholder 4">
            <a:extLst>
              <a:ext uri="{FF2B5EF4-FFF2-40B4-BE49-F238E27FC236}">
                <a16:creationId xmlns:a16="http://schemas.microsoft.com/office/drawing/2014/main" id="{A6D85BDF-2ACA-4C3C-927F-6E771D96F13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9311A31-5140-462A-97AC-8AF4F30D57B3}"/>
              </a:ext>
            </a:extLst>
          </p:cNvPr>
          <p:cNvSpPr>
            <a:spLocks noGrp="1"/>
          </p:cNvSpPr>
          <p:nvPr>
            <p:ph type="sldNum" sz="quarter" idx="12"/>
          </p:nvPr>
        </p:nvSpPr>
        <p:spPr/>
        <p:txBody>
          <a:bodyPr/>
          <a:lstStyle/>
          <a:p>
            <a:fld id="{3D200386-3498-4EF0-BB7E-FBF0E98D43D6}" type="slidenum">
              <a:rPr lang="en-CA" smtClean="0"/>
              <a:t>‹#›</a:t>
            </a:fld>
            <a:endParaRPr lang="en-CA"/>
          </a:p>
        </p:txBody>
      </p:sp>
    </p:spTree>
    <p:extLst>
      <p:ext uri="{BB962C8B-B14F-4D97-AF65-F5344CB8AC3E}">
        <p14:creationId xmlns:p14="http://schemas.microsoft.com/office/powerpoint/2010/main" val="3245460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DC4D0-820B-41BE-8B7E-B2DB56F272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B3144CE9-6CD3-4193-9D3C-F60DCD42C6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1B5AB2-8610-4A64-9EED-236C6C16DEF3}"/>
              </a:ext>
            </a:extLst>
          </p:cNvPr>
          <p:cNvSpPr>
            <a:spLocks noGrp="1"/>
          </p:cNvSpPr>
          <p:nvPr>
            <p:ph type="dt" sz="half" idx="10"/>
          </p:nvPr>
        </p:nvSpPr>
        <p:spPr/>
        <p:txBody>
          <a:bodyPr/>
          <a:lstStyle/>
          <a:p>
            <a:fld id="{E82723C1-B6F1-4E85-990F-2608B537A26D}" type="datetimeFigureOut">
              <a:rPr lang="en-CA" smtClean="0"/>
              <a:t>2019-07-07</a:t>
            </a:fld>
            <a:endParaRPr lang="en-CA"/>
          </a:p>
        </p:txBody>
      </p:sp>
      <p:sp>
        <p:nvSpPr>
          <p:cNvPr id="5" name="Footer Placeholder 4">
            <a:extLst>
              <a:ext uri="{FF2B5EF4-FFF2-40B4-BE49-F238E27FC236}">
                <a16:creationId xmlns:a16="http://schemas.microsoft.com/office/drawing/2014/main" id="{6E2634A0-77DD-44E5-8DBF-07CDD5934E9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DB2F774-2B5A-4DE3-8F5B-A9252ED04B31}"/>
              </a:ext>
            </a:extLst>
          </p:cNvPr>
          <p:cNvSpPr>
            <a:spLocks noGrp="1"/>
          </p:cNvSpPr>
          <p:nvPr>
            <p:ph type="sldNum" sz="quarter" idx="12"/>
          </p:nvPr>
        </p:nvSpPr>
        <p:spPr/>
        <p:txBody>
          <a:bodyPr/>
          <a:lstStyle/>
          <a:p>
            <a:fld id="{3D200386-3498-4EF0-BB7E-FBF0E98D43D6}" type="slidenum">
              <a:rPr lang="en-CA" smtClean="0"/>
              <a:t>‹#›</a:t>
            </a:fld>
            <a:endParaRPr lang="en-CA"/>
          </a:p>
        </p:txBody>
      </p:sp>
    </p:spTree>
    <p:extLst>
      <p:ext uri="{BB962C8B-B14F-4D97-AF65-F5344CB8AC3E}">
        <p14:creationId xmlns:p14="http://schemas.microsoft.com/office/powerpoint/2010/main" val="1305215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F1DD2-41C7-482F-9CF1-2D9C6724402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3AE791A-B163-4D7A-AC82-6E5F8AB5D0E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B22FD6FF-1EB4-4940-88EF-0F4A3FB5723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C1EC1ADD-5B61-443B-8718-D06438A7A5B0}"/>
              </a:ext>
            </a:extLst>
          </p:cNvPr>
          <p:cNvSpPr>
            <a:spLocks noGrp="1"/>
          </p:cNvSpPr>
          <p:nvPr>
            <p:ph type="dt" sz="half" idx="10"/>
          </p:nvPr>
        </p:nvSpPr>
        <p:spPr/>
        <p:txBody>
          <a:bodyPr/>
          <a:lstStyle/>
          <a:p>
            <a:fld id="{E82723C1-B6F1-4E85-990F-2608B537A26D}" type="datetimeFigureOut">
              <a:rPr lang="en-CA" smtClean="0"/>
              <a:t>2019-07-07</a:t>
            </a:fld>
            <a:endParaRPr lang="en-CA"/>
          </a:p>
        </p:txBody>
      </p:sp>
      <p:sp>
        <p:nvSpPr>
          <p:cNvPr id="6" name="Footer Placeholder 5">
            <a:extLst>
              <a:ext uri="{FF2B5EF4-FFF2-40B4-BE49-F238E27FC236}">
                <a16:creationId xmlns:a16="http://schemas.microsoft.com/office/drawing/2014/main" id="{48DB07A4-D497-46BF-9EA5-5A0B5D07ACF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A6367B8-866F-4B6E-B756-430250D9767B}"/>
              </a:ext>
            </a:extLst>
          </p:cNvPr>
          <p:cNvSpPr>
            <a:spLocks noGrp="1"/>
          </p:cNvSpPr>
          <p:nvPr>
            <p:ph type="sldNum" sz="quarter" idx="12"/>
          </p:nvPr>
        </p:nvSpPr>
        <p:spPr/>
        <p:txBody>
          <a:bodyPr/>
          <a:lstStyle/>
          <a:p>
            <a:fld id="{3D200386-3498-4EF0-BB7E-FBF0E98D43D6}" type="slidenum">
              <a:rPr lang="en-CA" smtClean="0"/>
              <a:t>‹#›</a:t>
            </a:fld>
            <a:endParaRPr lang="en-CA"/>
          </a:p>
        </p:txBody>
      </p:sp>
    </p:spTree>
    <p:extLst>
      <p:ext uri="{BB962C8B-B14F-4D97-AF65-F5344CB8AC3E}">
        <p14:creationId xmlns:p14="http://schemas.microsoft.com/office/powerpoint/2010/main" val="3036885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14D37-DEF0-4221-8362-A4EBF0A8AAC1}"/>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09A3389-01B7-41C9-831A-F3A402EE6A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C1E358-E8E6-4421-B718-0A0F637702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85446781-7E9B-4DBB-AA48-17580E583C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2D1F2A-F2E7-488E-AF83-04BADD4B94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265C6685-FC52-46AA-B59B-0128992F85D2}"/>
              </a:ext>
            </a:extLst>
          </p:cNvPr>
          <p:cNvSpPr>
            <a:spLocks noGrp="1"/>
          </p:cNvSpPr>
          <p:nvPr>
            <p:ph type="dt" sz="half" idx="10"/>
          </p:nvPr>
        </p:nvSpPr>
        <p:spPr/>
        <p:txBody>
          <a:bodyPr/>
          <a:lstStyle/>
          <a:p>
            <a:fld id="{E82723C1-B6F1-4E85-990F-2608B537A26D}" type="datetimeFigureOut">
              <a:rPr lang="en-CA" smtClean="0"/>
              <a:t>2019-07-07</a:t>
            </a:fld>
            <a:endParaRPr lang="en-CA"/>
          </a:p>
        </p:txBody>
      </p:sp>
      <p:sp>
        <p:nvSpPr>
          <p:cNvPr id="8" name="Footer Placeholder 7">
            <a:extLst>
              <a:ext uri="{FF2B5EF4-FFF2-40B4-BE49-F238E27FC236}">
                <a16:creationId xmlns:a16="http://schemas.microsoft.com/office/drawing/2014/main" id="{DE1F644F-1495-4AAA-A3C9-AAADCAF23D9E}"/>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1B659042-FF01-43E2-98AF-D689F4285F8A}"/>
              </a:ext>
            </a:extLst>
          </p:cNvPr>
          <p:cNvSpPr>
            <a:spLocks noGrp="1"/>
          </p:cNvSpPr>
          <p:nvPr>
            <p:ph type="sldNum" sz="quarter" idx="12"/>
          </p:nvPr>
        </p:nvSpPr>
        <p:spPr/>
        <p:txBody>
          <a:bodyPr/>
          <a:lstStyle/>
          <a:p>
            <a:fld id="{3D200386-3498-4EF0-BB7E-FBF0E98D43D6}" type="slidenum">
              <a:rPr lang="en-CA" smtClean="0"/>
              <a:t>‹#›</a:t>
            </a:fld>
            <a:endParaRPr lang="en-CA"/>
          </a:p>
        </p:txBody>
      </p:sp>
    </p:spTree>
    <p:extLst>
      <p:ext uri="{BB962C8B-B14F-4D97-AF65-F5344CB8AC3E}">
        <p14:creationId xmlns:p14="http://schemas.microsoft.com/office/powerpoint/2010/main" val="1786650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9EB7E-722A-432F-BED9-FDA18B238D19}"/>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9547329C-9F64-4447-B887-268B1395C0D2}"/>
              </a:ext>
            </a:extLst>
          </p:cNvPr>
          <p:cNvSpPr>
            <a:spLocks noGrp="1"/>
          </p:cNvSpPr>
          <p:nvPr>
            <p:ph type="dt" sz="half" idx="10"/>
          </p:nvPr>
        </p:nvSpPr>
        <p:spPr/>
        <p:txBody>
          <a:bodyPr/>
          <a:lstStyle/>
          <a:p>
            <a:fld id="{E82723C1-B6F1-4E85-990F-2608B537A26D}" type="datetimeFigureOut">
              <a:rPr lang="en-CA" smtClean="0"/>
              <a:t>2019-07-07</a:t>
            </a:fld>
            <a:endParaRPr lang="en-CA"/>
          </a:p>
        </p:txBody>
      </p:sp>
      <p:sp>
        <p:nvSpPr>
          <p:cNvPr id="4" name="Footer Placeholder 3">
            <a:extLst>
              <a:ext uri="{FF2B5EF4-FFF2-40B4-BE49-F238E27FC236}">
                <a16:creationId xmlns:a16="http://schemas.microsoft.com/office/drawing/2014/main" id="{37E0829C-7782-4298-B9A9-AA615728BFF2}"/>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4CD8948C-4205-4BE9-AD32-0D1EF6BF68D6}"/>
              </a:ext>
            </a:extLst>
          </p:cNvPr>
          <p:cNvSpPr>
            <a:spLocks noGrp="1"/>
          </p:cNvSpPr>
          <p:nvPr>
            <p:ph type="sldNum" sz="quarter" idx="12"/>
          </p:nvPr>
        </p:nvSpPr>
        <p:spPr/>
        <p:txBody>
          <a:bodyPr/>
          <a:lstStyle/>
          <a:p>
            <a:fld id="{3D200386-3498-4EF0-BB7E-FBF0E98D43D6}" type="slidenum">
              <a:rPr lang="en-CA" smtClean="0"/>
              <a:t>‹#›</a:t>
            </a:fld>
            <a:endParaRPr lang="en-CA"/>
          </a:p>
        </p:txBody>
      </p:sp>
    </p:spTree>
    <p:extLst>
      <p:ext uri="{BB962C8B-B14F-4D97-AF65-F5344CB8AC3E}">
        <p14:creationId xmlns:p14="http://schemas.microsoft.com/office/powerpoint/2010/main" val="212792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4BAC3A-F982-4E33-85A8-FA6B12607A27}"/>
              </a:ext>
            </a:extLst>
          </p:cNvPr>
          <p:cNvSpPr>
            <a:spLocks noGrp="1"/>
          </p:cNvSpPr>
          <p:nvPr>
            <p:ph type="dt" sz="half" idx="10"/>
          </p:nvPr>
        </p:nvSpPr>
        <p:spPr/>
        <p:txBody>
          <a:bodyPr/>
          <a:lstStyle/>
          <a:p>
            <a:fld id="{E82723C1-B6F1-4E85-990F-2608B537A26D}" type="datetimeFigureOut">
              <a:rPr lang="en-CA" smtClean="0"/>
              <a:t>2019-07-07</a:t>
            </a:fld>
            <a:endParaRPr lang="en-CA"/>
          </a:p>
        </p:txBody>
      </p:sp>
      <p:sp>
        <p:nvSpPr>
          <p:cNvPr id="3" name="Footer Placeholder 2">
            <a:extLst>
              <a:ext uri="{FF2B5EF4-FFF2-40B4-BE49-F238E27FC236}">
                <a16:creationId xmlns:a16="http://schemas.microsoft.com/office/drawing/2014/main" id="{D33615B1-9477-49EB-A990-69CA07F5B176}"/>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4D881321-FDBA-4D48-9213-7F6D6CC06BC2}"/>
              </a:ext>
            </a:extLst>
          </p:cNvPr>
          <p:cNvSpPr>
            <a:spLocks noGrp="1"/>
          </p:cNvSpPr>
          <p:nvPr>
            <p:ph type="sldNum" sz="quarter" idx="12"/>
          </p:nvPr>
        </p:nvSpPr>
        <p:spPr/>
        <p:txBody>
          <a:bodyPr/>
          <a:lstStyle/>
          <a:p>
            <a:fld id="{3D200386-3498-4EF0-BB7E-FBF0E98D43D6}" type="slidenum">
              <a:rPr lang="en-CA" smtClean="0"/>
              <a:t>‹#›</a:t>
            </a:fld>
            <a:endParaRPr lang="en-CA"/>
          </a:p>
        </p:txBody>
      </p:sp>
    </p:spTree>
    <p:extLst>
      <p:ext uri="{BB962C8B-B14F-4D97-AF65-F5344CB8AC3E}">
        <p14:creationId xmlns:p14="http://schemas.microsoft.com/office/powerpoint/2010/main" val="338337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1E51E-A5E6-482C-95C7-DCBEB1CF07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A017C4CB-DEB3-43F8-A37A-5834EB3940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DE45EBD9-A803-40F8-96BB-F9A1365C68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0B74E1-C4BA-4643-B341-B6B65A5DFAA1}"/>
              </a:ext>
            </a:extLst>
          </p:cNvPr>
          <p:cNvSpPr>
            <a:spLocks noGrp="1"/>
          </p:cNvSpPr>
          <p:nvPr>
            <p:ph type="dt" sz="half" idx="10"/>
          </p:nvPr>
        </p:nvSpPr>
        <p:spPr/>
        <p:txBody>
          <a:bodyPr/>
          <a:lstStyle/>
          <a:p>
            <a:fld id="{E82723C1-B6F1-4E85-990F-2608B537A26D}" type="datetimeFigureOut">
              <a:rPr lang="en-CA" smtClean="0"/>
              <a:t>2019-07-07</a:t>
            </a:fld>
            <a:endParaRPr lang="en-CA"/>
          </a:p>
        </p:txBody>
      </p:sp>
      <p:sp>
        <p:nvSpPr>
          <p:cNvPr id="6" name="Footer Placeholder 5">
            <a:extLst>
              <a:ext uri="{FF2B5EF4-FFF2-40B4-BE49-F238E27FC236}">
                <a16:creationId xmlns:a16="http://schemas.microsoft.com/office/drawing/2014/main" id="{FB8EE403-873A-41B1-AF74-9D4B4FAD3CF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A05FAF2-B80F-455A-A6DD-935C39B7E54B}"/>
              </a:ext>
            </a:extLst>
          </p:cNvPr>
          <p:cNvSpPr>
            <a:spLocks noGrp="1"/>
          </p:cNvSpPr>
          <p:nvPr>
            <p:ph type="sldNum" sz="quarter" idx="12"/>
          </p:nvPr>
        </p:nvSpPr>
        <p:spPr/>
        <p:txBody>
          <a:bodyPr/>
          <a:lstStyle/>
          <a:p>
            <a:fld id="{3D200386-3498-4EF0-BB7E-FBF0E98D43D6}" type="slidenum">
              <a:rPr lang="en-CA" smtClean="0"/>
              <a:t>‹#›</a:t>
            </a:fld>
            <a:endParaRPr lang="en-CA"/>
          </a:p>
        </p:txBody>
      </p:sp>
    </p:spTree>
    <p:extLst>
      <p:ext uri="{BB962C8B-B14F-4D97-AF65-F5344CB8AC3E}">
        <p14:creationId xmlns:p14="http://schemas.microsoft.com/office/powerpoint/2010/main" val="4184204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C20F8-81EF-44BF-9570-A7DDBF789E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C356F0FA-AC47-45CF-A45B-4B0881B0B3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7E391B4B-7B1C-494F-85C3-60D4FD80CF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A48EEF-35A2-4192-84A8-975E47276260}"/>
              </a:ext>
            </a:extLst>
          </p:cNvPr>
          <p:cNvSpPr>
            <a:spLocks noGrp="1"/>
          </p:cNvSpPr>
          <p:nvPr>
            <p:ph type="dt" sz="half" idx="10"/>
          </p:nvPr>
        </p:nvSpPr>
        <p:spPr/>
        <p:txBody>
          <a:bodyPr/>
          <a:lstStyle/>
          <a:p>
            <a:fld id="{E82723C1-B6F1-4E85-990F-2608B537A26D}" type="datetimeFigureOut">
              <a:rPr lang="en-CA" smtClean="0"/>
              <a:t>2019-07-07</a:t>
            </a:fld>
            <a:endParaRPr lang="en-CA"/>
          </a:p>
        </p:txBody>
      </p:sp>
      <p:sp>
        <p:nvSpPr>
          <p:cNvPr id="6" name="Footer Placeholder 5">
            <a:extLst>
              <a:ext uri="{FF2B5EF4-FFF2-40B4-BE49-F238E27FC236}">
                <a16:creationId xmlns:a16="http://schemas.microsoft.com/office/drawing/2014/main" id="{18ABB4E0-57C4-42C3-B0B5-B1811CF6407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21EDA36-060F-4FA2-93D4-08CDEA16B92B}"/>
              </a:ext>
            </a:extLst>
          </p:cNvPr>
          <p:cNvSpPr>
            <a:spLocks noGrp="1"/>
          </p:cNvSpPr>
          <p:nvPr>
            <p:ph type="sldNum" sz="quarter" idx="12"/>
          </p:nvPr>
        </p:nvSpPr>
        <p:spPr/>
        <p:txBody>
          <a:bodyPr/>
          <a:lstStyle/>
          <a:p>
            <a:fld id="{3D200386-3498-4EF0-BB7E-FBF0E98D43D6}" type="slidenum">
              <a:rPr lang="en-CA" smtClean="0"/>
              <a:t>‹#›</a:t>
            </a:fld>
            <a:endParaRPr lang="en-CA"/>
          </a:p>
        </p:txBody>
      </p:sp>
    </p:spTree>
    <p:extLst>
      <p:ext uri="{BB962C8B-B14F-4D97-AF65-F5344CB8AC3E}">
        <p14:creationId xmlns:p14="http://schemas.microsoft.com/office/powerpoint/2010/main" val="1788785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972E17-8EC4-4752-A1DB-31FB108CAE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775282E-FFEB-4127-9FE8-0E6A1B0914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4422275-1183-4B12-A3AB-2EB50AF188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2723C1-B6F1-4E85-990F-2608B537A26D}" type="datetimeFigureOut">
              <a:rPr lang="en-CA" smtClean="0"/>
              <a:t>2019-07-07</a:t>
            </a:fld>
            <a:endParaRPr lang="en-CA"/>
          </a:p>
        </p:txBody>
      </p:sp>
      <p:sp>
        <p:nvSpPr>
          <p:cNvPr id="5" name="Footer Placeholder 4">
            <a:extLst>
              <a:ext uri="{FF2B5EF4-FFF2-40B4-BE49-F238E27FC236}">
                <a16:creationId xmlns:a16="http://schemas.microsoft.com/office/drawing/2014/main" id="{805C4B6E-5DB1-459C-B24C-41B9084585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6DC81AC9-0004-45BE-8C3C-CAF5F46F5C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200386-3498-4EF0-BB7E-FBF0E98D43D6}" type="slidenum">
              <a:rPr lang="en-CA" smtClean="0"/>
              <a:t>‹#›</a:t>
            </a:fld>
            <a:endParaRPr lang="en-CA"/>
          </a:p>
        </p:txBody>
      </p:sp>
    </p:spTree>
    <p:extLst>
      <p:ext uri="{BB962C8B-B14F-4D97-AF65-F5344CB8AC3E}">
        <p14:creationId xmlns:p14="http://schemas.microsoft.com/office/powerpoint/2010/main" val="1937529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70224-5369-4D88-ACE9-860CD6C72937}"/>
              </a:ext>
            </a:extLst>
          </p:cNvPr>
          <p:cNvSpPr>
            <a:spLocks noGrp="1"/>
          </p:cNvSpPr>
          <p:nvPr>
            <p:ph type="ctrTitle"/>
          </p:nvPr>
        </p:nvSpPr>
        <p:spPr/>
        <p:txBody>
          <a:bodyPr>
            <a:normAutofit fontScale="90000"/>
          </a:bodyPr>
          <a:lstStyle/>
          <a:p>
            <a:r>
              <a:rPr lang="en-CA" dirty="0"/>
              <a:t>Bargaining in Hard Times: Cape Breton University Faculty Association</a:t>
            </a:r>
          </a:p>
        </p:txBody>
      </p:sp>
      <p:sp>
        <p:nvSpPr>
          <p:cNvPr id="3" name="Subtitle 2">
            <a:extLst>
              <a:ext uri="{FF2B5EF4-FFF2-40B4-BE49-F238E27FC236}">
                <a16:creationId xmlns:a16="http://schemas.microsoft.com/office/drawing/2014/main" id="{5A78D502-25DB-4C9F-952D-6B0FD793FEC3}"/>
              </a:ext>
            </a:extLst>
          </p:cNvPr>
          <p:cNvSpPr>
            <a:spLocks noGrp="1"/>
          </p:cNvSpPr>
          <p:nvPr>
            <p:ph type="subTitle" idx="1"/>
          </p:nvPr>
        </p:nvSpPr>
        <p:spPr/>
        <p:txBody>
          <a:bodyPr>
            <a:normAutofit lnSpcReduction="10000"/>
          </a:bodyPr>
          <a:lstStyle/>
          <a:p>
            <a:r>
              <a:rPr lang="en-CA" sz="3200" dirty="0"/>
              <a:t>Scott Stewart</a:t>
            </a:r>
          </a:p>
          <a:p>
            <a:r>
              <a:rPr lang="en-CA" sz="3200" dirty="0"/>
              <a:t>President ANSUT</a:t>
            </a:r>
          </a:p>
          <a:p>
            <a:r>
              <a:rPr lang="en-CA" sz="3200" dirty="0"/>
              <a:t>Former President, CBUFA</a:t>
            </a:r>
          </a:p>
        </p:txBody>
      </p:sp>
    </p:spTree>
    <p:extLst>
      <p:ext uri="{BB962C8B-B14F-4D97-AF65-F5344CB8AC3E}">
        <p14:creationId xmlns:p14="http://schemas.microsoft.com/office/powerpoint/2010/main" val="3716896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31DE6-7147-44DF-8861-17AAA3B31BDE}"/>
              </a:ext>
            </a:extLst>
          </p:cNvPr>
          <p:cNvSpPr>
            <a:spLocks noGrp="1"/>
          </p:cNvSpPr>
          <p:nvPr>
            <p:ph type="title"/>
          </p:nvPr>
        </p:nvSpPr>
        <p:spPr/>
        <p:txBody>
          <a:bodyPr/>
          <a:lstStyle/>
          <a:p>
            <a:r>
              <a:rPr lang="en-CA" dirty="0"/>
              <a:t>Background &amp; Context</a:t>
            </a:r>
          </a:p>
        </p:txBody>
      </p:sp>
      <p:sp>
        <p:nvSpPr>
          <p:cNvPr id="3" name="Content Placeholder 2">
            <a:extLst>
              <a:ext uri="{FF2B5EF4-FFF2-40B4-BE49-F238E27FC236}">
                <a16:creationId xmlns:a16="http://schemas.microsoft.com/office/drawing/2014/main" id="{F1821EEE-F6F0-486E-95C4-C3D765DF0D06}"/>
              </a:ext>
            </a:extLst>
          </p:cNvPr>
          <p:cNvSpPr>
            <a:spLocks noGrp="1"/>
          </p:cNvSpPr>
          <p:nvPr>
            <p:ph idx="1"/>
          </p:nvPr>
        </p:nvSpPr>
        <p:spPr/>
        <p:txBody>
          <a:bodyPr/>
          <a:lstStyle/>
          <a:p>
            <a:r>
              <a:rPr lang="en-CA" sz="3200" dirty="0"/>
              <a:t>O’Neill Report: 2010</a:t>
            </a:r>
          </a:p>
          <a:p>
            <a:r>
              <a:rPr lang="en-CA" sz="3200" dirty="0"/>
              <a:t>Cape Breton: Post Industrial &amp; Declining Population</a:t>
            </a:r>
          </a:p>
          <a:p>
            <a:r>
              <a:rPr lang="en-CA" sz="3200" dirty="0"/>
              <a:t>Declining enrollments (which tracked declining population)</a:t>
            </a:r>
          </a:p>
          <a:p>
            <a:r>
              <a:rPr lang="en-CA" sz="3200" dirty="0"/>
              <a:t>2008: Provincial MOU on university funding damaging for CBU. Updated enrollment numbers and enrollment emphasized more in funding – as opposed, e.g., to program costs and needs. </a:t>
            </a:r>
          </a:p>
          <a:p>
            <a:r>
              <a:rPr lang="en-CA" sz="3200" dirty="0"/>
              <a:t>Saudi students appearance &amp; disappearance</a:t>
            </a:r>
            <a:r>
              <a:rPr lang="en-CA" dirty="0"/>
              <a:t> </a:t>
            </a:r>
          </a:p>
        </p:txBody>
      </p:sp>
    </p:spTree>
    <p:extLst>
      <p:ext uri="{BB962C8B-B14F-4D97-AF65-F5344CB8AC3E}">
        <p14:creationId xmlns:p14="http://schemas.microsoft.com/office/powerpoint/2010/main" val="3006149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5C09F-DB9C-488A-BD39-BF059A85AB88}"/>
              </a:ext>
            </a:extLst>
          </p:cNvPr>
          <p:cNvSpPr>
            <a:spLocks noGrp="1"/>
          </p:cNvSpPr>
          <p:nvPr>
            <p:ph type="title"/>
          </p:nvPr>
        </p:nvSpPr>
        <p:spPr/>
        <p:txBody>
          <a:bodyPr/>
          <a:lstStyle/>
          <a:p>
            <a:r>
              <a:rPr lang="en-CA" dirty="0"/>
              <a:t>Austerity Budget: 2015</a:t>
            </a:r>
          </a:p>
        </p:txBody>
      </p:sp>
      <p:sp>
        <p:nvSpPr>
          <p:cNvPr id="3" name="Content Placeholder 2">
            <a:extLst>
              <a:ext uri="{FF2B5EF4-FFF2-40B4-BE49-F238E27FC236}">
                <a16:creationId xmlns:a16="http://schemas.microsoft.com/office/drawing/2014/main" id="{1512FDEB-1329-4BBC-A89B-E2DEC76418DB}"/>
              </a:ext>
            </a:extLst>
          </p:cNvPr>
          <p:cNvSpPr>
            <a:spLocks noGrp="1"/>
          </p:cNvSpPr>
          <p:nvPr>
            <p:ph idx="1"/>
          </p:nvPr>
        </p:nvSpPr>
        <p:spPr/>
        <p:txBody>
          <a:bodyPr>
            <a:normAutofit/>
          </a:bodyPr>
          <a:lstStyle/>
          <a:p>
            <a:r>
              <a:rPr lang="en-CA" dirty="0"/>
              <a:t>Spring, 2015: The </a:t>
            </a:r>
            <a:r>
              <a:rPr lang="en-CA" dirty="0" err="1"/>
              <a:t>BoG</a:t>
            </a:r>
            <a:r>
              <a:rPr lang="en-CA" dirty="0"/>
              <a:t> passed an austerity budget.</a:t>
            </a:r>
          </a:p>
          <a:p>
            <a:r>
              <a:rPr lang="en-CA" dirty="0"/>
              <a:t>After consistently posting yearly $2M surpluses and having never had a deficit, CBU was worried about the current year and future ones.</a:t>
            </a:r>
          </a:p>
          <a:p>
            <a:r>
              <a:rPr lang="en-CA" dirty="0"/>
              <a:t>Budget called for a $2.5M cut to expenses including a reduction in CBUFA members of 20-25 people (out of 150 Members).</a:t>
            </a:r>
          </a:p>
          <a:p>
            <a:r>
              <a:rPr lang="en-CA" dirty="0"/>
              <a:t>CBU President Wheeler initiates ‘informal’ discussion groups with all CBU unions to discuss ways to reduce staffing.</a:t>
            </a:r>
          </a:p>
          <a:p>
            <a:r>
              <a:rPr lang="en-CA" dirty="0"/>
              <a:t>CBUFA refuses to participate.</a:t>
            </a:r>
          </a:p>
          <a:p>
            <a:r>
              <a:rPr lang="en-CA" dirty="0"/>
              <a:t> Article 39: Financial Exigency</a:t>
            </a:r>
          </a:p>
        </p:txBody>
      </p:sp>
    </p:spTree>
    <p:extLst>
      <p:ext uri="{BB962C8B-B14F-4D97-AF65-F5344CB8AC3E}">
        <p14:creationId xmlns:p14="http://schemas.microsoft.com/office/powerpoint/2010/main" val="3489680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A055B-1C5D-4F26-81E2-BBA7DD8B3CEC}"/>
              </a:ext>
            </a:extLst>
          </p:cNvPr>
          <p:cNvSpPr>
            <a:spLocks noGrp="1"/>
          </p:cNvSpPr>
          <p:nvPr>
            <p:ph type="title"/>
          </p:nvPr>
        </p:nvSpPr>
        <p:spPr/>
        <p:txBody>
          <a:bodyPr/>
          <a:lstStyle/>
          <a:p>
            <a:r>
              <a:rPr lang="en-CA" dirty="0"/>
              <a:t>NS Labour Board Case</a:t>
            </a:r>
          </a:p>
        </p:txBody>
      </p:sp>
      <p:sp>
        <p:nvSpPr>
          <p:cNvPr id="3" name="Content Placeholder 2">
            <a:extLst>
              <a:ext uri="{FF2B5EF4-FFF2-40B4-BE49-F238E27FC236}">
                <a16:creationId xmlns:a16="http://schemas.microsoft.com/office/drawing/2014/main" id="{CBE7B2D4-D60B-45ED-BBD7-C5D46A78A39C}"/>
              </a:ext>
            </a:extLst>
          </p:cNvPr>
          <p:cNvSpPr>
            <a:spLocks noGrp="1"/>
          </p:cNvSpPr>
          <p:nvPr>
            <p:ph idx="1"/>
          </p:nvPr>
        </p:nvSpPr>
        <p:spPr/>
        <p:txBody>
          <a:bodyPr/>
          <a:lstStyle/>
          <a:p>
            <a:r>
              <a:rPr lang="en-CA" dirty="0"/>
              <a:t>VRIPS: selective vs. across the board</a:t>
            </a:r>
          </a:p>
          <a:p>
            <a:r>
              <a:rPr lang="en-CA" dirty="0"/>
              <a:t>Employer offers them to CBUFA Members without going through CBUFA. We filed the complaint on the basis that it constituted bargaining directly with our members. </a:t>
            </a:r>
          </a:p>
          <a:p>
            <a:r>
              <a:rPr lang="en-CA" dirty="0"/>
              <a:t>The decision by the Labour Board in Fall, 2016, gave us a complete and categorical win. The Employer was then forced to bargain such packages through CBUFA.</a:t>
            </a:r>
          </a:p>
        </p:txBody>
      </p:sp>
    </p:spTree>
    <p:extLst>
      <p:ext uri="{BB962C8B-B14F-4D97-AF65-F5344CB8AC3E}">
        <p14:creationId xmlns:p14="http://schemas.microsoft.com/office/powerpoint/2010/main" val="1946779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32EAD-6BF2-4A59-A947-D7E79110A243}"/>
              </a:ext>
            </a:extLst>
          </p:cNvPr>
          <p:cNvSpPr>
            <a:spLocks noGrp="1"/>
          </p:cNvSpPr>
          <p:nvPr>
            <p:ph type="title"/>
          </p:nvPr>
        </p:nvSpPr>
        <p:spPr/>
        <p:txBody>
          <a:bodyPr/>
          <a:lstStyle/>
          <a:p>
            <a:r>
              <a:rPr lang="en-CA" dirty="0"/>
              <a:t>Employer opens Exigency Article</a:t>
            </a:r>
          </a:p>
        </p:txBody>
      </p:sp>
      <p:sp>
        <p:nvSpPr>
          <p:cNvPr id="3" name="Content Placeholder 2">
            <a:extLst>
              <a:ext uri="{FF2B5EF4-FFF2-40B4-BE49-F238E27FC236}">
                <a16:creationId xmlns:a16="http://schemas.microsoft.com/office/drawing/2014/main" id="{526C5906-ACE6-476F-B98C-20EC54299424}"/>
              </a:ext>
            </a:extLst>
          </p:cNvPr>
          <p:cNvSpPr>
            <a:spLocks noGrp="1"/>
          </p:cNvSpPr>
          <p:nvPr>
            <p:ph idx="1"/>
          </p:nvPr>
        </p:nvSpPr>
        <p:spPr/>
        <p:txBody>
          <a:bodyPr>
            <a:normAutofit fontScale="92500"/>
          </a:bodyPr>
          <a:lstStyle/>
          <a:p>
            <a:r>
              <a:rPr lang="en-CA" dirty="0"/>
              <a:t>CBUFA mounts aggressive response including having Janet and Cameron Morrill (U. of Manitoba) do an audit of CBU’s finances. </a:t>
            </a:r>
          </a:p>
          <a:p>
            <a:r>
              <a:rPr lang="en-CA" dirty="0"/>
              <a:t>Employer publicly admits there is only a fear of financial exigency in the future.</a:t>
            </a:r>
          </a:p>
          <a:p>
            <a:r>
              <a:rPr lang="en-CA" dirty="0"/>
              <a:t>Committee established to determine financial exigency: as per CA, it has 2 Employer choices, 2 CBUFA choices and a Chair chosen by both sides. </a:t>
            </a:r>
          </a:p>
          <a:p>
            <a:r>
              <a:rPr lang="en-CA" dirty="0"/>
              <a:t>Ultimately determines that layoffs MAY be necessary but the Employer (1) needs to look at all other cost savings measures first, and (2) the Employer needed to provide much more detailed financial information.</a:t>
            </a:r>
          </a:p>
          <a:p>
            <a:r>
              <a:rPr lang="en-CA" dirty="0"/>
              <a:t>A 2</a:t>
            </a:r>
            <a:r>
              <a:rPr lang="en-CA" baseline="30000" dirty="0"/>
              <a:t>nd</a:t>
            </a:r>
            <a:r>
              <a:rPr lang="en-CA" dirty="0"/>
              <a:t> committee formed to do this.</a:t>
            </a:r>
          </a:p>
        </p:txBody>
      </p:sp>
    </p:spTree>
    <p:extLst>
      <p:ext uri="{BB962C8B-B14F-4D97-AF65-F5344CB8AC3E}">
        <p14:creationId xmlns:p14="http://schemas.microsoft.com/office/powerpoint/2010/main" val="4267299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952ED-50E8-4C0F-A43B-A6A571B6D43C}"/>
              </a:ext>
            </a:extLst>
          </p:cNvPr>
          <p:cNvSpPr>
            <a:spLocks noGrp="1"/>
          </p:cNvSpPr>
          <p:nvPr>
            <p:ph type="title"/>
          </p:nvPr>
        </p:nvSpPr>
        <p:spPr/>
        <p:txBody>
          <a:bodyPr/>
          <a:lstStyle/>
          <a:p>
            <a:r>
              <a:rPr lang="en-CA" dirty="0"/>
              <a:t>Bargaining: July,2016-January,2017</a:t>
            </a:r>
          </a:p>
        </p:txBody>
      </p:sp>
      <p:sp>
        <p:nvSpPr>
          <p:cNvPr id="3" name="Content Placeholder 2">
            <a:extLst>
              <a:ext uri="{FF2B5EF4-FFF2-40B4-BE49-F238E27FC236}">
                <a16:creationId xmlns:a16="http://schemas.microsoft.com/office/drawing/2014/main" id="{0BB6D209-50EC-49D2-B809-BDD2B75AB2B3}"/>
              </a:ext>
            </a:extLst>
          </p:cNvPr>
          <p:cNvSpPr>
            <a:spLocks noGrp="1"/>
          </p:cNvSpPr>
          <p:nvPr>
            <p:ph idx="1"/>
          </p:nvPr>
        </p:nvSpPr>
        <p:spPr/>
        <p:txBody>
          <a:bodyPr>
            <a:normAutofit/>
          </a:bodyPr>
          <a:lstStyle/>
          <a:p>
            <a:r>
              <a:rPr lang="en-CA" dirty="0"/>
              <a:t>Article 39 (exigency) soon began the sole issue for bargaining.</a:t>
            </a:r>
          </a:p>
          <a:p>
            <a:r>
              <a:rPr lang="en-CA" dirty="0"/>
              <a:t>Employer refuses to discuss it; we wouldn’t discuss anything else until that issue was resolved.</a:t>
            </a:r>
          </a:p>
          <a:p>
            <a:r>
              <a:rPr lang="en-CA" dirty="0"/>
              <a:t>Conciliation: Just before it was due to fail, President Wheeler asked to meet with CBUFA chief negotiator. They reached a deal, which accepted almost all of our language on exigency.</a:t>
            </a:r>
          </a:p>
          <a:p>
            <a:r>
              <a:rPr lang="en-CA" dirty="0"/>
              <a:t>Wheeler &amp; Chair of </a:t>
            </a:r>
            <a:r>
              <a:rPr lang="en-CA" dirty="0" err="1"/>
              <a:t>BoG</a:t>
            </a:r>
            <a:r>
              <a:rPr lang="en-CA" dirty="0"/>
              <a:t> meeting with CBUFA negotiating team met and both sides sign the tentative deal.</a:t>
            </a:r>
          </a:p>
          <a:p>
            <a:r>
              <a:rPr lang="en-CA" dirty="0"/>
              <a:t>CBUFA ratifies agreement</a:t>
            </a:r>
          </a:p>
        </p:txBody>
      </p:sp>
    </p:spTree>
    <p:extLst>
      <p:ext uri="{BB962C8B-B14F-4D97-AF65-F5344CB8AC3E}">
        <p14:creationId xmlns:p14="http://schemas.microsoft.com/office/powerpoint/2010/main" val="430872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1F975-879B-4CF3-8C72-54C3510768FE}"/>
              </a:ext>
            </a:extLst>
          </p:cNvPr>
          <p:cNvSpPr>
            <a:spLocks noGrp="1"/>
          </p:cNvSpPr>
          <p:nvPr>
            <p:ph type="title"/>
          </p:nvPr>
        </p:nvSpPr>
        <p:spPr/>
        <p:txBody>
          <a:bodyPr/>
          <a:lstStyle/>
          <a:p>
            <a:r>
              <a:rPr lang="en-CA" dirty="0"/>
              <a:t>Bargaining: July,2016-January,2017</a:t>
            </a:r>
          </a:p>
        </p:txBody>
      </p:sp>
      <p:sp>
        <p:nvSpPr>
          <p:cNvPr id="3" name="Content Placeholder 2">
            <a:extLst>
              <a:ext uri="{FF2B5EF4-FFF2-40B4-BE49-F238E27FC236}">
                <a16:creationId xmlns:a16="http://schemas.microsoft.com/office/drawing/2014/main" id="{A41B22D8-F894-48C7-8449-B14528099F29}"/>
              </a:ext>
            </a:extLst>
          </p:cNvPr>
          <p:cNvSpPr>
            <a:spLocks noGrp="1"/>
          </p:cNvSpPr>
          <p:nvPr>
            <p:ph idx="1"/>
          </p:nvPr>
        </p:nvSpPr>
        <p:spPr/>
        <p:txBody>
          <a:bodyPr/>
          <a:lstStyle/>
          <a:p>
            <a:r>
              <a:rPr lang="en-CA" dirty="0"/>
              <a:t>Wheeler put on administrative leave in November.</a:t>
            </a:r>
          </a:p>
          <a:p>
            <a:r>
              <a:rPr lang="en-CA" dirty="0"/>
              <a:t>At December </a:t>
            </a:r>
            <a:r>
              <a:rPr lang="en-CA" dirty="0" err="1"/>
              <a:t>BoG</a:t>
            </a:r>
            <a:r>
              <a:rPr lang="en-CA" dirty="0"/>
              <a:t> meeting Wheeler ‘fired’, the VPA becomes interim President (Dale Keefe, who was a member of the Employer negotiating team and now VPA at Acadia). The Board overwhelmingly passes rejects the tentative deal.</a:t>
            </a:r>
          </a:p>
          <a:p>
            <a:r>
              <a:rPr lang="en-CA" dirty="0"/>
              <a:t>Both Chair of </a:t>
            </a:r>
            <a:r>
              <a:rPr lang="en-CA" dirty="0" err="1"/>
              <a:t>BoG</a:t>
            </a:r>
            <a:r>
              <a:rPr lang="en-CA" dirty="0"/>
              <a:t> and Acting President Keefe say they had no problem with the content of the tentative deal, only the process by which it was achieved.</a:t>
            </a:r>
          </a:p>
          <a:p>
            <a:r>
              <a:rPr lang="en-CA" dirty="0"/>
              <a:t>Yet, when the two teams met again, the Employer refused to accept the previous deal or put new language on the table. </a:t>
            </a:r>
          </a:p>
          <a:p>
            <a:endParaRPr lang="en-CA" dirty="0"/>
          </a:p>
        </p:txBody>
      </p:sp>
    </p:spTree>
    <p:extLst>
      <p:ext uri="{BB962C8B-B14F-4D97-AF65-F5344CB8AC3E}">
        <p14:creationId xmlns:p14="http://schemas.microsoft.com/office/powerpoint/2010/main" val="550928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A10CE-3786-43AD-98AE-C67C173FE17A}"/>
              </a:ext>
            </a:extLst>
          </p:cNvPr>
          <p:cNvSpPr>
            <a:spLocks noGrp="1"/>
          </p:cNvSpPr>
          <p:nvPr>
            <p:ph type="title"/>
          </p:nvPr>
        </p:nvSpPr>
        <p:spPr/>
        <p:txBody>
          <a:bodyPr/>
          <a:lstStyle/>
          <a:p>
            <a:r>
              <a:rPr lang="en-CA" dirty="0"/>
              <a:t>Bargaining: July,2016-January,2017</a:t>
            </a:r>
          </a:p>
        </p:txBody>
      </p:sp>
      <p:sp>
        <p:nvSpPr>
          <p:cNvPr id="3" name="Content Placeholder 2">
            <a:extLst>
              <a:ext uri="{FF2B5EF4-FFF2-40B4-BE49-F238E27FC236}">
                <a16:creationId xmlns:a16="http://schemas.microsoft.com/office/drawing/2014/main" id="{0E1EFDCD-8465-4570-A841-40A2310B84EE}"/>
              </a:ext>
            </a:extLst>
          </p:cNvPr>
          <p:cNvSpPr>
            <a:spLocks noGrp="1"/>
          </p:cNvSpPr>
          <p:nvPr>
            <p:ph idx="1"/>
          </p:nvPr>
        </p:nvSpPr>
        <p:spPr/>
        <p:txBody>
          <a:bodyPr/>
          <a:lstStyle/>
          <a:p>
            <a:r>
              <a:rPr lang="en-CA" dirty="0"/>
              <a:t>Union files a bad faith bargaining charge.</a:t>
            </a:r>
          </a:p>
          <a:p>
            <a:r>
              <a:rPr lang="en-CA" dirty="0"/>
              <a:t>CBUFA sets Jan. 23 as strike date.</a:t>
            </a:r>
          </a:p>
          <a:p>
            <a:r>
              <a:rPr lang="en-CA" dirty="0"/>
              <a:t>Final conciliation meeting during cooling off period. </a:t>
            </a:r>
          </a:p>
          <a:p>
            <a:r>
              <a:rPr lang="en-CA" dirty="0"/>
              <a:t>Just before strike date, Employer agrees to new language on exigency</a:t>
            </a:r>
          </a:p>
          <a:p>
            <a:r>
              <a:rPr lang="en-CA" dirty="0"/>
              <a:t>Not as good as the initial tentative agreement but better than our former language.</a:t>
            </a:r>
          </a:p>
          <a:p>
            <a:r>
              <a:rPr lang="en-CA" dirty="0"/>
              <a:t>Both sides ratify.</a:t>
            </a:r>
          </a:p>
        </p:txBody>
      </p:sp>
    </p:spTree>
    <p:extLst>
      <p:ext uri="{BB962C8B-B14F-4D97-AF65-F5344CB8AC3E}">
        <p14:creationId xmlns:p14="http://schemas.microsoft.com/office/powerpoint/2010/main" val="1736365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82F56-0B62-4798-91EE-714029205CEC}"/>
              </a:ext>
            </a:extLst>
          </p:cNvPr>
          <p:cNvSpPr>
            <a:spLocks noGrp="1"/>
          </p:cNvSpPr>
          <p:nvPr>
            <p:ph type="title"/>
          </p:nvPr>
        </p:nvSpPr>
        <p:spPr/>
        <p:txBody>
          <a:bodyPr/>
          <a:lstStyle/>
          <a:p>
            <a:r>
              <a:rPr lang="en-CA" dirty="0"/>
              <a:t>Lessons </a:t>
            </a:r>
          </a:p>
        </p:txBody>
      </p:sp>
      <p:sp>
        <p:nvSpPr>
          <p:cNvPr id="3" name="Content Placeholder 2">
            <a:extLst>
              <a:ext uri="{FF2B5EF4-FFF2-40B4-BE49-F238E27FC236}">
                <a16:creationId xmlns:a16="http://schemas.microsoft.com/office/drawing/2014/main" id="{8A456FFB-F370-4D61-B6AD-FA7EC9371431}"/>
              </a:ext>
            </a:extLst>
          </p:cNvPr>
          <p:cNvSpPr>
            <a:spLocks noGrp="1"/>
          </p:cNvSpPr>
          <p:nvPr>
            <p:ph idx="1"/>
          </p:nvPr>
        </p:nvSpPr>
        <p:spPr/>
        <p:txBody>
          <a:bodyPr>
            <a:normAutofit fontScale="85000" lnSpcReduction="10000"/>
          </a:bodyPr>
          <a:lstStyle/>
          <a:p>
            <a:r>
              <a:rPr lang="en-CA" dirty="0"/>
              <a:t>Use whatever language you have in your CA, even if it isn’t that good, instead of agreeing to ‘informal’ discussions where the Employer holds all the power.</a:t>
            </a:r>
          </a:p>
          <a:p>
            <a:r>
              <a:rPr lang="en-CA" dirty="0"/>
              <a:t>Use whatever resources you can to make your case. The report by the Morrill’s was terrific in many ways: (1) our members believed the CBUFA about the lack of financial exigency, (2) so did students, (3) effective bad oppress for the Employer, (4) was used in official meetings of the Exigency Committee.</a:t>
            </a:r>
          </a:p>
          <a:p>
            <a:r>
              <a:rPr lang="en-CA" dirty="0"/>
              <a:t>Use whatever legal or quasi legal mechanisms you can. Our Labour Board victory had a huge positive impact for us and a huge negative one for the Employer.</a:t>
            </a:r>
          </a:p>
          <a:p>
            <a:r>
              <a:rPr lang="en-CA" dirty="0"/>
              <a:t>Keep members fully informed even if some are against you.</a:t>
            </a:r>
          </a:p>
          <a:p>
            <a:r>
              <a:rPr lang="en-CA" dirty="0"/>
              <a:t>Use strike threat effectively. In my opinion, we should have set a strike date in the fall. </a:t>
            </a:r>
          </a:p>
        </p:txBody>
      </p:sp>
    </p:spTree>
    <p:extLst>
      <p:ext uri="{BB962C8B-B14F-4D97-AF65-F5344CB8AC3E}">
        <p14:creationId xmlns:p14="http://schemas.microsoft.com/office/powerpoint/2010/main" val="12429900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TotalTime>
  <Words>790</Words>
  <Application>Microsoft Office PowerPoint</Application>
  <PresentationFormat>Widescreen</PresentationFormat>
  <Paragraphs>51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Bargaining in Hard Times: Cape Breton University Faculty Association</vt:lpstr>
      <vt:lpstr>Background &amp; Context</vt:lpstr>
      <vt:lpstr>Austerity Budget: 2015</vt:lpstr>
      <vt:lpstr>NS Labour Board Case</vt:lpstr>
      <vt:lpstr>Employer opens Exigency Article</vt:lpstr>
      <vt:lpstr>Bargaining: July,2016-January,2017</vt:lpstr>
      <vt:lpstr>Bargaining: July,2016-January,2017</vt:lpstr>
      <vt:lpstr>Bargaining: July,2016-January,2017</vt:lpstr>
      <vt:lpstr>Lessons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Bargaining in Hard Times: Cape Breton University FA</dc:title>
  <dc:creator>scott stewart</dc:creator>
  <cp:lastModifiedBy>Teresa Workman</cp:lastModifiedBy>
  <cp:revision>11</cp:revision>
  <dcterms:created xsi:type="dcterms:W3CDTF">2019-06-05T10:03:43Z</dcterms:created>
  <dcterms:modified xsi:type="dcterms:W3CDTF">2019-07-07T18:57:46Z</dcterms:modified>
</cp:coreProperties>
</file>