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64" r:id="rId2"/>
    <p:sldId id="256" r:id="rId3"/>
    <p:sldId id="265" r:id="rId4"/>
    <p:sldId id="257" r:id="rId5"/>
    <p:sldId id="266" r:id="rId6"/>
    <p:sldId id="267" r:id="rId7"/>
    <p:sldId id="268" r:id="rId8"/>
    <p:sldId id="310" r:id="rId9"/>
    <p:sldId id="292" r:id="rId10"/>
    <p:sldId id="308" r:id="rId11"/>
    <p:sldId id="269" r:id="rId12"/>
    <p:sldId id="293" r:id="rId13"/>
    <p:sldId id="294" r:id="rId14"/>
    <p:sldId id="295" r:id="rId15"/>
    <p:sldId id="306" r:id="rId16"/>
    <p:sldId id="296" r:id="rId17"/>
    <p:sldId id="297" r:id="rId18"/>
    <p:sldId id="298" r:id="rId19"/>
    <p:sldId id="299" r:id="rId20"/>
    <p:sldId id="300" r:id="rId21"/>
    <p:sldId id="301" r:id="rId22"/>
    <p:sldId id="302" r:id="rId23"/>
    <p:sldId id="303" r:id="rId24"/>
    <p:sldId id="304" r:id="rId25"/>
    <p:sldId id="305" r:id="rId26"/>
    <p:sldId id="307"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74"/>
  </p:normalViewPr>
  <p:slideViewPr>
    <p:cSldViewPr snapToGrid="0" snapToObjects="1">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8F276-648E-4DEC-9F60-A47F68F25AC1}" type="doc">
      <dgm:prSet loTypeId="urn:microsoft.com/office/officeart/2008/layout/LinedList" loCatId="list" qsTypeId="urn:microsoft.com/office/officeart/2005/8/quickstyle/simple2" qsCatId="simple" csTypeId="urn:microsoft.com/office/officeart/2005/8/colors/accent1_1" csCatId="accent1"/>
      <dgm:spPr/>
      <dgm:t>
        <a:bodyPr/>
        <a:lstStyle/>
        <a:p>
          <a:endParaRPr lang="en-US"/>
        </a:p>
      </dgm:t>
    </dgm:pt>
    <dgm:pt modelId="{3BEDDF2C-3760-4244-9C33-413169AB87AC}">
      <dgm:prSet/>
      <dgm:spPr/>
      <dgm:t>
        <a:bodyPr/>
        <a:lstStyle/>
        <a:p>
          <a:r>
            <a:rPr lang="en-US"/>
            <a:t>Definitions are part of the written standards</a:t>
          </a:r>
        </a:p>
      </dgm:t>
    </dgm:pt>
    <dgm:pt modelId="{4FA2BA12-EC12-4D66-94E3-48F12C08366F}" type="parTrans" cxnId="{A29E3510-6935-4AB2-96B5-2E2B4ECE6507}">
      <dgm:prSet/>
      <dgm:spPr/>
      <dgm:t>
        <a:bodyPr/>
        <a:lstStyle/>
        <a:p>
          <a:endParaRPr lang="en-US"/>
        </a:p>
      </dgm:t>
    </dgm:pt>
    <dgm:pt modelId="{834CAA66-329E-482F-8361-6B37D0A0D4FC}" type="sibTrans" cxnId="{A29E3510-6935-4AB2-96B5-2E2B4ECE6507}">
      <dgm:prSet/>
      <dgm:spPr/>
      <dgm:t>
        <a:bodyPr/>
        <a:lstStyle/>
        <a:p>
          <a:endParaRPr lang="en-US"/>
        </a:p>
      </dgm:t>
    </dgm:pt>
    <dgm:pt modelId="{3C42A8BF-3ED2-4BDE-AF65-850B9F5C0533}">
      <dgm:prSet/>
      <dgm:spPr/>
      <dgm:t>
        <a:bodyPr/>
        <a:lstStyle/>
        <a:p>
          <a:r>
            <a:rPr lang="en-US"/>
            <a:t>Provide guidance to candidates who are preparing their tenure files</a:t>
          </a:r>
        </a:p>
      </dgm:t>
    </dgm:pt>
    <dgm:pt modelId="{FC3C3DB9-2367-410B-A1D3-FA0C0CFCC11A}" type="parTrans" cxnId="{BCC292C0-9060-4E11-89D2-7B58A73340E9}">
      <dgm:prSet/>
      <dgm:spPr/>
      <dgm:t>
        <a:bodyPr/>
        <a:lstStyle/>
        <a:p>
          <a:endParaRPr lang="en-US"/>
        </a:p>
      </dgm:t>
    </dgm:pt>
    <dgm:pt modelId="{4A656B4A-CB6E-43C0-A21A-EE9C3C8D6D69}" type="sibTrans" cxnId="{BCC292C0-9060-4E11-89D2-7B58A73340E9}">
      <dgm:prSet/>
      <dgm:spPr/>
      <dgm:t>
        <a:bodyPr/>
        <a:lstStyle/>
        <a:p>
          <a:endParaRPr lang="en-US"/>
        </a:p>
      </dgm:t>
    </dgm:pt>
    <dgm:pt modelId="{0994D91A-66C2-D546-9416-BEE4ACBD9AE8}" type="pres">
      <dgm:prSet presAssocID="{B588F276-648E-4DEC-9F60-A47F68F25AC1}" presName="vert0" presStyleCnt="0">
        <dgm:presLayoutVars>
          <dgm:dir/>
          <dgm:animOne val="branch"/>
          <dgm:animLvl val="lvl"/>
        </dgm:presLayoutVars>
      </dgm:prSet>
      <dgm:spPr/>
      <dgm:t>
        <a:bodyPr/>
        <a:lstStyle/>
        <a:p>
          <a:endParaRPr lang="en-US"/>
        </a:p>
      </dgm:t>
    </dgm:pt>
    <dgm:pt modelId="{98B41D9D-58BE-9F46-8D86-19D2A422938B}" type="pres">
      <dgm:prSet presAssocID="{3BEDDF2C-3760-4244-9C33-413169AB87AC}" presName="thickLine" presStyleLbl="alignNode1" presStyleIdx="0" presStyleCnt="2"/>
      <dgm:spPr/>
    </dgm:pt>
    <dgm:pt modelId="{59403D91-19EC-0847-A42B-AE93FCC08560}" type="pres">
      <dgm:prSet presAssocID="{3BEDDF2C-3760-4244-9C33-413169AB87AC}" presName="horz1" presStyleCnt="0"/>
      <dgm:spPr/>
    </dgm:pt>
    <dgm:pt modelId="{C836396C-D735-C04C-894E-11EC43964C1C}" type="pres">
      <dgm:prSet presAssocID="{3BEDDF2C-3760-4244-9C33-413169AB87AC}" presName="tx1" presStyleLbl="revTx" presStyleIdx="0" presStyleCnt="2"/>
      <dgm:spPr/>
      <dgm:t>
        <a:bodyPr/>
        <a:lstStyle/>
        <a:p>
          <a:endParaRPr lang="en-US"/>
        </a:p>
      </dgm:t>
    </dgm:pt>
    <dgm:pt modelId="{F18FE7B9-A946-0847-8C61-190D937590DB}" type="pres">
      <dgm:prSet presAssocID="{3BEDDF2C-3760-4244-9C33-413169AB87AC}" presName="vert1" presStyleCnt="0"/>
      <dgm:spPr/>
    </dgm:pt>
    <dgm:pt modelId="{654604C1-4D71-454E-ABD2-07F260578DF1}" type="pres">
      <dgm:prSet presAssocID="{3C42A8BF-3ED2-4BDE-AF65-850B9F5C0533}" presName="thickLine" presStyleLbl="alignNode1" presStyleIdx="1" presStyleCnt="2"/>
      <dgm:spPr/>
    </dgm:pt>
    <dgm:pt modelId="{76234567-C74B-CB44-A450-9DC1036EDF8B}" type="pres">
      <dgm:prSet presAssocID="{3C42A8BF-3ED2-4BDE-AF65-850B9F5C0533}" presName="horz1" presStyleCnt="0"/>
      <dgm:spPr/>
    </dgm:pt>
    <dgm:pt modelId="{53F67083-A220-2845-AE2F-55A4A196F892}" type="pres">
      <dgm:prSet presAssocID="{3C42A8BF-3ED2-4BDE-AF65-850B9F5C0533}" presName="tx1" presStyleLbl="revTx" presStyleIdx="1" presStyleCnt="2"/>
      <dgm:spPr/>
      <dgm:t>
        <a:bodyPr/>
        <a:lstStyle/>
        <a:p>
          <a:endParaRPr lang="en-US"/>
        </a:p>
      </dgm:t>
    </dgm:pt>
    <dgm:pt modelId="{7F38AD7E-53A2-8248-9EE8-A1EF8F335E99}" type="pres">
      <dgm:prSet presAssocID="{3C42A8BF-3ED2-4BDE-AF65-850B9F5C0533}" presName="vert1" presStyleCnt="0"/>
      <dgm:spPr/>
    </dgm:pt>
  </dgm:ptLst>
  <dgm:cxnLst>
    <dgm:cxn modelId="{1E02A786-150C-6748-8A77-F12119BD2F2F}" type="presOf" srcId="{3BEDDF2C-3760-4244-9C33-413169AB87AC}" destId="{C836396C-D735-C04C-894E-11EC43964C1C}" srcOrd="0" destOrd="0" presId="urn:microsoft.com/office/officeart/2008/layout/LinedList"/>
    <dgm:cxn modelId="{BCC292C0-9060-4E11-89D2-7B58A73340E9}" srcId="{B588F276-648E-4DEC-9F60-A47F68F25AC1}" destId="{3C42A8BF-3ED2-4BDE-AF65-850B9F5C0533}" srcOrd="1" destOrd="0" parTransId="{FC3C3DB9-2367-410B-A1D3-FA0C0CFCC11A}" sibTransId="{4A656B4A-CB6E-43C0-A21A-EE9C3C8D6D69}"/>
    <dgm:cxn modelId="{A29E3510-6935-4AB2-96B5-2E2B4ECE6507}" srcId="{B588F276-648E-4DEC-9F60-A47F68F25AC1}" destId="{3BEDDF2C-3760-4244-9C33-413169AB87AC}" srcOrd="0" destOrd="0" parTransId="{4FA2BA12-EC12-4D66-94E3-48F12C08366F}" sibTransId="{834CAA66-329E-482F-8361-6B37D0A0D4FC}"/>
    <dgm:cxn modelId="{1D58F916-3695-294A-BCAE-A71E6BB6A92B}" type="presOf" srcId="{B588F276-648E-4DEC-9F60-A47F68F25AC1}" destId="{0994D91A-66C2-D546-9416-BEE4ACBD9AE8}" srcOrd="0" destOrd="0" presId="urn:microsoft.com/office/officeart/2008/layout/LinedList"/>
    <dgm:cxn modelId="{0B4BEF18-54C3-8D46-9CAB-63723EC3D32A}" type="presOf" srcId="{3C42A8BF-3ED2-4BDE-AF65-850B9F5C0533}" destId="{53F67083-A220-2845-AE2F-55A4A196F892}" srcOrd="0" destOrd="0" presId="urn:microsoft.com/office/officeart/2008/layout/LinedList"/>
    <dgm:cxn modelId="{7B5C864F-9523-E44D-BC8A-A366D89574DA}" type="presParOf" srcId="{0994D91A-66C2-D546-9416-BEE4ACBD9AE8}" destId="{98B41D9D-58BE-9F46-8D86-19D2A422938B}" srcOrd="0" destOrd="0" presId="urn:microsoft.com/office/officeart/2008/layout/LinedList"/>
    <dgm:cxn modelId="{9B6A2CC6-2720-C14D-AFF3-318211D674EA}" type="presParOf" srcId="{0994D91A-66C2-D546-9416-BEE4ACBD9AE8}" destId="{59403D91-19EC-0847-A42B-AE93FCC08560}" srcOrd="1" destOrd="0" presId="urn:microsoft.com/office/officeart/2008/layout/LinedList"/>
    <dgm:cxn modelId="{69B6F058-E5F3-824E-AA70-863FB372A759}" type="presParOf" srcId="{59403D91-19EC-0847-A42B-AE93FCC08560}" destId="{C836396C-D735-C04C-894E-11EC43964C1C}" srcOrd="0" destOrd="0" presId="urn:microsoft.com/office/officeart/2008/layout/LinedList"/>
    <dgm:cxn modelId="{87C021AA-5AC2-D741-AC1C-F1F0C79E86DA}" type="presParOf" srcId="{59403D91-19EC-0847-A42B-AE93FCC08560}" destId="{F18FE7B9-A946-0847-8C61-190D937590DB}" srcOrd="1" destOrd="0" presId="urn:microsoft.com/office/officeart/2008/layout/LinedList"/>
    <dgm:cxn modelId="{B79A5756-8129-9F47-B932-B1F3716EF678}" type="presParOf" srcId="{0994D91A-66C2-D546-9416-BEE4ACBD9AE8}" destId="{654604C1-4D71-454E-ABD2-07F260578DF1}" srcOrd="2" destOrd="0" presId="urn:microsoft.com/office/officeart/2008/layout/LinedList"/>
    <dgm:cxn modelId="{318D86AC-2F63-2540-A5FF-D6AAFB96CF97}" type="presParOf" srcId="{0994D91A-66C2-D546-9416-BEE4ACBD9AE8}" destId="{76234567-C74B-CB44-A450-9DC1036EDF8B}" srcOrd="3" destOrd="0" presId="urn:microsoft.com/office/officeart/2008/layout/LinedList"/>
    <dgm:cxn modelId="{EAC41135-4F98-A447-9CD1-73A0CDFF4D2D}" type="presParOf" srcId="{76234567-C74B-CB44-A450-9DC1036EDF8B}" destId="{53F67083-A220-2845-AE2F-55A4A196F892}" srcOrd="0" destOrd="0" presId="urn:microsoft.com/office/officeart/2008/layout/LinedList"/>
    <dgm:cxn modelId="{683C9CFA-C95F-B445-A55C-C6FF0E4EFD25}" type="presParOf" srcId="{76234567-C74B-CB44-A450-9DC1036EDF8B}" destId="{7F38AD7E-53A2-8248-9EE8-A1EF8F335E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41D9D-58BE-9F46-8D86-19D2A422938B}">
      <dsp:nvSpPr>
        <dsp:cNvPr id="0" name=""/>
        <dsp:cNvSpPr/>
      </dsp:nvSpPr>
      <dsp:spPr>
        <a:xfrm>
          <a:off x="0" y="0"/>
          <a:ext cx="62690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836396C-D735-C04C-894E-11EC43964C1C}">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a:t>Definitions are part of the written standards</a:t>
          </a:r>
        </a:p>
      </dsp:txBody>
      <dsp:txXfrm>
        <a:off x="0" y="0"/>
        <a:ext cx="6269038" cy="2786062"/>
      </dsp:txXfrm>
    </dsp:sp>
    <dsp:sp modelId="{654604C1-4D71-454E-ABD2-07F260578DF1}">
      <dsp:nvSpPr>
        <dsp:cNvPr id="0" name=""/>
        <dsp:cNvSpPr/>
      </dsp:nvSpPr>
      <dsp:spPr>
        <a:xfrm>
          <a:off x="0" y="2786062"/>
          <a:ext cx="62690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F67083-A220-2845-AE2F-55A4A196F892}">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a:t>Provide guidance to candidates who are preparing their tenure files</a:t>
          </a:r>
        </a:p>
      </dsp:txBody>
      <dsp:txXfrm>
        <a:off x="0" y="2786062"/>
        <a:ext cx="6269038" cy="27860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5347B-712B-CB42-BCF5-D4D4C52A260E}"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CCB7B-3462-7847-988A-FD4232DDC3C3}" type="slidenum">
              <a:rPr lang="en-US" smtClean="0"/>
              <a:t>‹#›</a:t>
            </a:fld>
            <a:endParaRPr lang="en-US"/>
          </a:p>
        </p:txBody>
      </p:sp>
    </p:spTree>
    <p:extLst>
      <p:ext uri="{BB962C8B-B14F-4D97-AF65-F5344CB8AC3E}">
        <p14:creationId xmlns:p14="http://schemas.microsoft.com/office/powerpoint/2010/main" val="61480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B1ABD7-E1EC-E94B-9BDF-5B07E1A3A4BB}" type="datetime1">
              <a:rPr lang="en-CA" smtClean="0"/>
              <a:t>2018-05-03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93193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CE3EC-6F45-4D4B-B699-CA6A99631036}" type="datetime1">
              <a:rPr lang="en-CA" smtClean="0"/>
              <a:t>2018-05-03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0070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BF7D1-A345-5740-837B-4AB64F946CFE}" type="datetime1">
              <a:rPr lang="en-CA" smtClean="0"/>
              <a:t>2018-05-03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84436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4C035-FC5A-AE4A-B3AA-96AF921C7E67}" type="datetime1">
              <a:rPr lang="en-CA" smtClean="0"/>
              <a:t>2018-05-03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02534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1F554-1C4D-044D-B7DE-72A86E253EB8}" type="datetime1">
              <a:rPr lang="en-CA" smtClean="0"/>
              <a:t>2018-05-03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228738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1CE7FA-4DB6-004B-A011-1B662A6CEC4E}" type="datetime1">
              <a:rPr lang="en-CA" smtClean="0"/>
              <a:t>2018-05-03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64958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A1466-31F1-3849-8938-7308145A287A}" type="datetime1">
              <a:rPr lang="en-CA" smtClean="0"/>
              <a:t>2018-05-03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4214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C8A3C-8908-5F47-A21B-DB3BC9AD35F9}" type="datetime1">
              <a:rPr lang="en-CA" smtClean="0"/>
              <a:t>2018-05-03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87953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DF588-F23B-4E45-AAA1-1B339C2CC01A}" type="datetime1">
              <a:rPr lang="en-CA" smtClean="0"/>
              <a:t>2018-05-03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586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0FA57B-3F46-A342-A378-07134365066D}" type="datetime1">
              <a:rPr lang="en-CA" smtClean="0"/>
              <a:t>2018-05-03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02747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FA7FD2-7639-A145-AEBC-14EAB77ADDD3}" type="datetime1">
              <a:rPr lang="en-CA" smtClean="0"/>
              <a:t>2018-05-03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5932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13282-8FAD-654C-A9EF-7E491635A6C1}" type="datetime1">
              <a:rPr lang="en-CA" smtClean="0"/>
              <a:t>2018-05-03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9FFCE-7633-9449-AD93-5A2094A853B7}" type="slidenum">
              <a:rPr lang="en-US" smtClean="0"/>
              <a:t>‹#›</a:t>
            </a:fld>
            <a:endParaRPr lang="en-US"/>
          </a:p>
        </p:txBody>
      </p:sp>
    </p:spTree>
    <p:extLst>
      <p:ext uri="{BB962C8B-B14F-4D97-AF65-F5344CB8AC3E}">
        <p14:creationId xmlns:p14="http://schemas.microsoft.com/office/powerpoint/2010/main" val="2444878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8" name="image2.jpeg" descr="035(1024x768).jpg"/>
          <p:cNvPicPr>
            <a:picLocks noChangeAspect="1"/>
          </p:cNvPicPr>
          <p:nvPr/>
        </p:nvPicPr>
        <p:blipFill rotWithShape="1">
          <a:blip r:embed="rId2">
            <a:extLst/>
          </a:blip>
          <a:srcRect t="25000"/>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C8369C45-AAD5-C24E-AA3D-C4567D909655}"/>
              </a:ext>
            </a:extLst>
          </p:cNvPr>
          <p:cNvSpPr>
            <a:spLocks noGrp="1"/>
          </p:cNvSpPr>
          <p:nvPr>
            <p:ph type="sldNum" sz="quarter" idx="12"/>
          </p:nvPr>
        </p:nvSpPr>
        <p:spPr/>
        <p:txBody>
          <a:bodyPr/>
          <a:lstStyle/>
          <a:p>
            <a:fld id="{9DC9FFCE-7633-9449-AD93-5A2094A853B7}" type="slidenum">
              <a:rPr lang="en-US" smtClean="0"/>
              <a:t>1</a:t>
            </a:fld>
            <a:endParaRPr lang="en-US"/>
          </a:p>
        </p:txBody>
      </p:sp>
    </p:spTree>
    <p:extLst>
      <p:ext uri="{BB962C8B-B14F-4D97-AF65-F5344CB8AC3E}">
        <p14:creationId xmlns:p14="http://schemas.microsoft.com/office/powerpoint/2010/main" val="54489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357-6345-BE48-BF03-987D6EA163BA}"/>
              </a:ext>
            </a:extLst>
          </p:cNvPr>
          <p:cNvSpPr>
            <a:spLocks noGrp="1"/>
          </p:cNvSpPr>
          <p:nvPr>
            <p:ph type="title"/>
          </p:nvPr>
        </p:nvSpPr>
        <p:spPr/>
        <p:txBody>
          <a:bodyPr/>
          <a:lstStyle/>
          <a:p>
            <a:r>
              <a:rPr lang="en-US" dirty="0"/>
              <a:t>Trent Vision Statement</a:t>
            </a:r>
          </a:p>
        </p:txBody>
      </p:sp>
      <p:pic>
        <p:nvPicPr>
          <p:cNvPr id="8" name="Picture Placeholder 7">
            <a:extLst>
              <a:ext uri="{FF2B5EF4-FFF2-40B4-BE49-F238E27FC236}">
                <a16:creationId xmlns:a16="http://schemas.microsoft.com/office/drawing/2014/main" id="{C9AC8D54-754D-DF46-82F8-65B5224BBF85}"/>
              </a:ext>
            </a:extLst>
          </p:cNvPr>
          <p:cNvPicPr>
            <a:picLocks noGrp="1" noChangeAspect="1"/>
          </p:cNvPicPr>
          <p:nvPr>
            <p:ph type="pic" idx="1"/>
          </p:nvPr>
        </p:nvPicPr>
        <p:blipFill>
          <a:blip r:embed="rId2"/>
          <a:srcRect l="6785" r="6785"/>
          <a:stretch>
            <a:fillRect/>
          </a:stretch>
        </p:blipFill>
        <p:spPr/>
      </p:pic>
      <p:sp>
        <p:nvSpPr>
          <p:cNvPr id="4" name="Content Placeholder 3">
            <a:extLst>
              <a:ext uri="{FF2B5EF4-FFF2-40B4-BE49-F238E27FC236}">
                <a16:creationId xmlns:a16="http://schemas.microsoft.com/office/drawing/2014/main" id="{4D828302-4F4B-194E-A9EA-313A2671CB9D}"/>
              </a:ext>
            </a:extLst>
          </p:cNvPr>
          <p:cNvSpPr>
            <a:spLocks noGrp="1"/>
          </p:cNvSpPr>
          <p:nvPr>
            <p:ph type="body" sz="half" idx="2"/>
          </p:nvPr>
        </p:nvSpPr>
        <p:spPr/>
        <p:txBody>
          <a:bodyPr/>
          <a:lstStyle/>
          <a:p>
            <a:pPr marL="0" indent="0">
              <a:buNone/>
            </a:pPr>
            <a:endParaRPr lang="en-CA" dirty="0"/>
          </a:p>
          <a:p>
            <a:pPr marL="0" indent="0">
              <a:buNone/>
            </a:pPr>
            <a:r>
              <a:rPr lang="en-CA" dirty="0"/>
              <a:t>We foster an environment where Indigenous knowledges are respected and recognized as a valid means by which to understand the world. </a:t>
            </a:r>
          </a:p>
          <a:p>
            <a:endParaRPr lang="en-US" dirty="0"/>
          </a:p>
          <a:p>
            <a:r>
              <a:rPr lang="en-US" dirty="0"/>
              <a:t>Approved by Senate April 2010</a:t>
            </a:r>
          </a:p>
          <a:p>
            <a:r>
              <a:rPr lang="en-US" dirty="0"/>
              <a:t>Approved by Board April  2010</a:t>
            </a:r>
          </a:p>
        </p:txBody>
      </p:sp>
      <p:sp>
        <p:nvSpPr>
          <p:cNvPr id="5" name="Slide Number Placeholder 4">
            <a:extLst>
              <a:ext uri="{FF2B5EF4-FFF2-40B4-BE49-F238E27FC236}">
                <a16:creationId xmlns:a16="http://schemas.microsoft.com/office/drawing/2014/main" id="{21447E31-9417-8C43-8D93-98C8BD647693}"/>
              </a:ext>
            </a:extLst>
          </p:cNvPr>
          <p:cNvSpPr>
            <a:spLocks noGrp="1"/>
          </p:cNvSpPr>
          <p:nvPr>
            <p:ph type="sldNum" sz="quarter" idx="12"/>
          </p:nvPr>
        </p:nvSpPr>
        <p:spPr/>
        <p:txBody>
          <a:bodyPr/>
          <a:lstStyle/>
          <a:p>
            <a:fld id="{9DC9FFCE-7633-9449-AD93-5A2094A853B7}" type="slidenum">
              <a:rPr lang="en-US" smtClean="0"/>
              <a:t>10</a:t>
            </a:fld>
            <a:endParaRPr lang="en-US"/>
          </a:p>
        </p:txBody>
      </p:sp>
      <p:sp>
        <p:nvSpPr>
          <p:cNvPr id="3" name="Content Placeholder 2">
            <a:extLst>
              <a:ext uri="{FF2B5EF4-FFF2-40B4-BE49-F238E27FC236}">
                <a16:creationId xmlns:a16="http://schemas.microsoft.com/office/drawing/2014/main" id="{D9411C47-26FD-F64A-B908-60CE96E534B2}"/>
              </a:ext>
            </a:extLst>
          </p:cNvPr>
          <p:cNvSpPr>
            <a:spLocks noGrp="1"/>
          </p:cNvSpPr>
          <p:nvPr>
            <p:ph idx="4294967295"/>
          </p:nvPr>
        </p:nvSpPr>
        <p:spPr>
          <a:xfrm>
            <a:off x="6019800" y="987425"/>
            <a:ext cx="6172200" cy="4873625"/>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92952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F8CFF6-6EC2-6E42-9A10-F84E98EE427B}"/>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dirty="0">
                <a:solidFill>
                  <a:srgbClr val="3F3F3F"/>
                </a:solidFill>
              </a:rPr>
              <a:t>Indigenous Knowledge and Faculty</a:t>
            </a:r>
          </a:p>
        </p:txBody>
      </p:sp>
      <p:sp>
        <p:nvSpPr>
          <p:cNvPr id="6" name="Content Placeholder 5">
            <a:extLst>
              <a:ext uri="{FF2B5EF4-FFF2-40B4-BE49-F238E27FC236}">
                <a16:creationId xmlns:a16="http://schemas.microsoft.com/office/drawing/2014/main" id="{BFB3F175-8DB1-8549-B80A-F5CA12BBDB9E}"/>
              </a:ext>
            </a:extLst>
          </p:cNvPr>
          <p:cNvSpPr>
            <a:spLocks noGrp="1"/>
          </p:cNvSpPr>
          <p:nvPr>
            <p:ph sz="half" idx="1"/>
          </p:nvPr>
        </p:nvSpPr>
        <p:spPr>
          <a:xfrm>
            <a:off x="1476915" y="2888250"/>
            <a:ext cx="4297351" cy="2959777"/>
          </a:xfrm>
        </p:spPr>
        <p:txBody>
          <a:bodyPr anchor="t">
            <a:normAutofit/>
          </a:bodyPr>
          <a:lstStyle/>
          <a:p>
            <a:r>
              <a:rPr lang="en-US" sz="2000" dirty="0"/>
              <a:t>Recruitment</a:t>
            </a:r>
          </a:p>
          <a:p>
            <a:r>
              <a:rPr lang="en-US" sz="2000" dirty="0"/>
              <a:t>Hiring</a:t>
            </a:r>
          </a:p>
          <a:p>
            <a:r>
              <a:rPr lang="en-US" sz="2000" dirty="0"/>
              <a:t>Tenure</a:t>
            </a:r>
          </a:p>
          <a:p>
            <a:r>
              <a:rPr lang="en-US" sz="2000" dirty="0"/>
              <a:t>Evaluation</a:t>
            </a:r>
          </a:p>
          <a:p>
            <a:r>
              <a:rPr lang="en-US" sz="2000" dirty="0"/>
              <a:t>Promotion</a:t>
            </a:r>
          </a:p>
          <a:p>
            <a:endParaRPr lang="en-US" sz="2000" dirty="0"/>
          </a:p>
        </p:txBody>
      </p:sp>
      <p:sp>
        <p:nvSpPr>
          <p:cNvPr id="7" name="Content Placeholder 6">
            <a:extLst>
              <a:ext uri="{FF2B5EF4-FFF2-40B4-BE49-F238E27FC236}">
                <a16:creationId xmlns:a16="http://schemas.microsoft.com/office/drawing/2014/main" id="{FCDF785D-A21A-6F4F-9744-BF23B6B6EE72}"/>
              </a:ext>
            </a:extLst>
          </p:cNvPr>
          <p:cNvSpPr>
            <a:spLocks noGrp="1"/>
          </p:cNvSpPr>
          <p:nvPr>
            <p:ph sz="half" idx="2"/>
          </p:nvPr>
        </p:nvSpPr>
        <p:spPr>
          <a:xfrm>
            <a:off x="6417731" y="2888250"/>
            <a:ext cx="4292594" cy="2959778"/>
          </a:xfrm>
        </p:spPr>
        <p:txBody>
          <a:bodyPr anchor="t">
            <a:normAutofit/>
          </a:bodyPr>
          <a:lstStyle/>
          <a:p>
            <a:r>
              <a:rPr lang="en-US" sz="2000" dirty="0"/>
              <a:t>All processes covered by collective agreement</a:t>
            </a:r>
          </a:p>
          <a:p>
            <a:r>
              <a:rPr lang="en-US" sz="2000" dirty="0"/>
              <a:t>Informed by academic tradition</a:t>
            </a:r>
          </a:p>
          <a:p>
            <a:r>
              <a:rPr lang="en-US" sz="2000" dirty="0"/>
              <a:t>Human rights legislation</a:t>
            </a:r>
          </a:p>
          <a:p>
            <a:r>
              <a:rPr lang="en-US" sz="2000" dirty="0"/>
              <a:t>Affirmative Action</a:t>
            </a:r>
          </a:p>
        </p:txBody>
      </p:sp>
      <p:sp>
        <p:nvSpPr>
          <p:cNvPr id="2" name="Slide Number Placeholder 1">
            <a:extLst>
              <a:ext uri="{FF2B5EF4-FFF2-40B4-BE49-F238E27FC236}">
                <a16:creationId xmlns:a16="http://schemas.microsoft.com/office/drawing/2014/main" id="{F3AA7ABC-F00C-E642-A79C-45BC9C053D5E}"/>
              </a:ext>
            </a:extLst>
          </p:cNvPr>
          <p:cNvSpPr>
            <a:spLocks noGrp="1"/>
          </p:cNvSpPr>
          <p:nvPr>
            <p:ph type="sldNum" sz="quarter" idx="12"/>
          </p:nvPr>
        </p:nvSpPr>
        <p:spPr/>
        <p:txBody>
          <a:bodyPr/>
          <a:lstStyle/>
          <a:p>
            <a:fld id="{9DC9FFCE-7633-9449-AD93-5A2094A853B7}" type="slidenum">
              <a:rPr lang="en-US" smtClean="0"/>
              <a:t>11</a:t>
            </a:fld>
            <a:endParaRPr lang="en-US"/>
          </a:p>
        </p:txBody>
      </p:sp>
    </p:spTree>
    <p:extLst>
      <p:ext uri="{BB962C8B-B14F-4D97-AF65-F5344CB8AC3E}">
        <p14:creationId xmlns:p14="http://schemas.microsoft.com/office/powerpoint/2010/main" val="37201367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7FF2-37A8-FA4F-B8A0-4EF1D647B295}"/>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Trent University Collective Agreement</a:t>
            </a:r>
          </a:p>
        </p:txBody>
      </p:sp>
      <p:sp>
        <p:nvSpPr>
          <p:cNvPr id="3" name="Content Placeholder 2">
            <a:extLst>
              <a:ext uri="{FF2B5EF4-FFF2-40B4-BE49-F238E27FC236}">
                <a16:creationId xmlns:a16="http://schemas.microsoft.com/office/drawing/2014/main" id="{84381FE4-21D0-4847-92DF-856DBB3B6A07}"/>
              </a:ext>
            </a:extLst>
          </p:cNvPr>
          <p:cNvSpPr>
            <a:spLocks noGrp="1"/>
          </p:cNvSpPr>
          <p:nvPr>
            <p:ph sz="half" idx="1"/>
          </p:nvPr>
        </p:nvSpPr>
        <p:spPr>
          <a:xfrm>
            <a:off x="4976030" y="963507"/>
            <a:ext cx="6250940" cy="2304627"/>
          </a:xfrm>
        </p:spPr>
        <p:txBody>
          <a:bodyPr anchor="b">
            <a:normAutofit/>
          </a:bodyPr>
          <a:lstStyle/>
          <a:p>
            <a:pPr marL="0" indent="0">
              <a:buNone/>
            </a:pPr>
            <a:r>
              <a:rPr lang="en-US" sz="2000"/>
              <a:t>The criteria for the granting of tenure shall be </a:t>
            </a:r>
          </a:p>
          <a:p>
            <a:pPr marL="0" indent="0">
              <a:buNone/>
            </a:pPr>
            <a:r>
              <a:rPr lang="en-US" sz="2000" b="1"/>
              <a:t>high quality in both teaching and research,</a:t>
            </a:r>
            <a:r>
              <a:rPr lang="en-US" sz="2000"/>
              <a:t> and </a:t>
            </a:r>
          </a:p>
          <a:p>
            <a:pPr marL="0" indent="0">
              <a:buNone/>
            </a:pPr>
            <a:r>
              <a:rPr lang="en-US" sz="2000"/>
              <a:t>fulfilment of the applicable duties and responsibilities referenced in VIII 1. i) and ii). </a:t>
            </a:r>
          </a:p>
        </p:txBody>
      </p:sp>
      <p:sp>
        <p:nvSpPr>
          <p:cNvPr id="4" name="Content Placeholder 3">
            <a:extLst>
              <a:ext uri="{FF2B5EF4-FFF2-40B4-BE49-F238E27FC236}">
                <a16:creationId xmlns:a16="http://schemas.microsoft.com/office/drawing/2014/main" id="{893F5F7A-9FFA-E84C-A57C-4281572B21D4}"/>
              </a:ext>
            </a:extLst>
          </p:cNvPr>
          <p:cNvSpPr>
            <a:spLocks noGrp="1"/>
          </p:cNvSpPr>
          <p:nvPr>
            <p:ph sz="half" idx="2"/>
          </p:nvPr>
        </p:nvSpPr>
        <p:spPr>
          <a:xfrm>
            <a:off x="4976030" y="3589866"/>
            <a:ext cx="6250940" cy="2304628"/>
          </a:xfrm>
        </p:spPr>
        <p:txBody>
          <a:bodyPr>
            <a:normAutofit/>
          </a:bodyPr>
          <a:lstStyle/>
          <a:p>
            <a:pPr marL="0" indent="0">
              <a:buNone/>
            </a:pPr>
            <a:r>
              <a:rPr lang="en-US" sz="2000" dirty="0"/>
              <a:t>In assessing a candidate for tenure, the Tenure Committee, COAP, the Provost, and the Board </a:t>
            </a:r>
            <a:r>
              <a:rPr lang="en-US" sz="2000" b="1" dirty="0"/>
              <a:t>shall pay principal regard to the candidate’s scholarship and scholarly promise</a:t>
            </a:r>
            <a:r>
              <a:rPr lang="en-US" sz="2000" dirty="0"/>
              <a:t>.</a:t>
            </a:r>
          </a:p>
        </p:txBody>
      </p:sp>
      <p:sp>
        <p:nvSpPr>
          <p:cNvPr id="5" name="Slide Number Placeholder 4">
            <a:extLst>
              <a:ext uri="{FF2B5EF4-FFF2-40B4-BE49-F238E27FC236}">
                <a16:creationId xmlns:a16="http://schemas.microsoft.com/office/drawing/2014/main" id="{13CFF86B-7B06-4647-8ACA-0104C9959085}"/>
              </a:ext>
            </a:extLst>
          </p:cNvPr>
          <p:cNvSpPr>
            <a:spLocks noGrp="1"/>
          </p:cNvSpPr>
          <p:nvPr>
            <p:ph type="sldNum" sz="quarter" idx="12"/>
          </p:nvPr>
        </p:nvSpPr>
        <p:spPr/>
        <p:txBody>
          <a:bodyPr/>
          <a:lstStyle/>
          <a:p>
            <a:fld id="{9DC9FFCE-7633-9449-AD93-5A2094A853B7}" type="slidenum">
              <a:rPr lang="en-US" smtClean="0"/>
              <a:t>12</a:t>
            </a:fld>
            <a:endParaRPr lang="en-US"/>
          </a:p>
        </p:txBody>
      </p:sp>
    </p:spTree>
    <p:extLst>
      <p:ext uri="{BB962C8B-B14F-4D97-AF65-F5344CB8AC3E}">
        <p14:creationId xmlns:p14="http://schemas.microsoft.com/office/powerpoint/2010/main" val="314753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C46F-9E26-1547-B83B-AED127B2A93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Written Standards for the Application of Criteria</a:t>
            </a:r>
          </a:p>
        </p:txBody>
      </p:sp>
      <p:sp>
        <p:nvSpPr>
          <p:cNvPr id="3" name="Content Placeholder 2">
            <a:extLst>
              <a:ext uri="{FF2B5EF4-FFF2-40B4-BE49-F238E27FC236}">
                <a16:creationId xmlns:a16="http://schemas.microsoft.com/office/drawing/2014/main" id="{8EE81152-472D-A148-92F9-E35304E67F82}"/>
              </a:ext>
            </a:extLst>
          </p:cNvPr>
          <p:cNvSpPr>
            <a:spLocks noGrp="1"/>
          </p:cNvSpPr>
          <p:nvPr>
            <p:ph idx="1"/>
          </p:nvPr>
        </p:nvSpPr>
        <p:spPr>
          <a:xfrm>
            <a:off x="4976031" y="963877"/>
            <a:ext cx="6377769" cy="4930246"/>
          </a:xfrm>
        </p:spPr>
        <p:txBody>
          <a:bodyPr anchor="ctr">
            <a:normAutofit/>
          </a:bodyPr>
          <a:lstStyle/>
          <a:p>
            <a:pPr marL="0" indent="0">
              <a:buNone/>
            </a:pPr>
            <a:r>
              <a:rPr lang="en-US" sz="2400"/>
              <a:t>VII.3.3.1</a:t>
            </a:r>
          </a:p>
          <a:p>
            <a:pPr marL="0" indent="0">
              <a:buNone/>
            </a:pPr>
            <a:r>
              <a:rPr lang="en-US" sz="2400"/>
              <a:t>Individual departments will, in consultation with the Dean, formally adopt written standards for the application of these criteria for tenure, permanence, and promotion as described in this Article. The written standards are specific to the academic unit.</a:t>
            </a:r>
          </a:p>
        </p:txBody>
      </p:sp>
      <p:sp>
        <p:nvSpPr>
          <p:cNvPr id="4" name="Slide Number Placeholder 3">
            <a:extLst>
              <a:ext uri="{FF2B5EF4-FFF2-40B4-BE49-F238E27FC236}">
                <a16:creationId xmlns:a16="http://schemas.microsoft.com/office/drawing/2014/main" id="{B4081044-473E-594C-9958-08F45DF4453F}"/>
              </a:ext>
            </a:extLst>
          </p:cNvPr>
          <p:cNvSpPr>
            <a:spLocks noGrp="1"/>
          </p:cNvSpPr>
          <p:nvPr>
            <p:ph type="sldNum" sz="quarter" idx="12"/>
          </p:nvPr>
        </p:nvSpPr>
        <p:spPr/>
        <p:txBody>
          <a:bodyPr/>
          <a:lstStyle/>
          <a:p>
            <a:fld id="{9DC9FFCE-7633-9449-AD93-5A2094A853B7}" type="slidenum">
              <a:rPr lang="en-US" smtClean="0"/>
              <a:t>13</a:t>
            </a:fld>
            <a:endParaRPr lang="en-US"/>
          </a:p>
        </p:txBody>
      </p:sp>
    </p:spTree>
    <p:extLst>
      <p:ext uri="{BB962C8B-B14F-4D97-AF65-F5344CB8AC3E}">
        <p14:creationId xmlns:p14="http://schemas.microsoft.com/office/powerpoint/2010/main" val="144270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8E6ED5-61A2-3C41-BEC5-044DFBC4CCF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Chanie Wenjack School for Indigenous Studies Tenure Criteria</a:t>
            </a:r>
          </a:p>
        </p:txBody>
      </p:sp>
      <p:sp>
        <p:nvSpPr>
          <p:cNvPr id="3" name="Content Placeholder 2">
            <a:extLst>
              <a:ext uri="{FF2B5EF4-FFF2-40B4-BE49-F238E27FC236}">
                <a16:creationId xmlns:a16="http://schemas.microsoft.com/office/drawing/2014/main" id="{873399F7-CA39-E947-82A0-6961C010F0F3}"/>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three different paths </a:t>
            </a:r>
          </a:p>
          <a:p>
            <a:pPr marL="0" indent="0">
              <a:buNone/>
            </a:pPr>
            <a:r>
              <a:rPr lang="en-CA" sz="2400" dirty="0"/>
              <a:t>1. Candidate with conventional academic background </a:t>
            </a:r>
          </a:p>
          <a:p>
            <a:pPr marL="0" indent="0">
              <a:buNone/>
            </a:pPr>
            <a:r>
              <a:rPr lang="en-CA" sz="2400" dirty="0"/>
              <a:t>2. Candidate with traditional Indigenous knowledge background </a:t>
            </a:r>
          </a:p>
          <a:p>
            <a:pPr marL="0" indent="0">
              <a:buNone/>
            </a:pPr>
            <a:r>
              <a:rPr lang="en-CA" sz="2400" dirty="0"/>
              <a:t>3. Dual Tradition Scholar</a:t>
            </a:r>
          </a:p>
          <a:p>
            <a:pPr marL="0" indent="0">
              <a:buNone/>
            </a:pPr>
            <a:endParaRPr lang="en-CA" sz="2400" dirty="0"/>
          </a:p>
          <a:p>
            <a:pPr marL="0" indent="0">
              <a:buNone/>
            </a:pPr>
            <a:r>
              <a:rPr lang="en-CA" sz="2400" dirty="0"/>
              <a:t>Latest revisions 2014</a:t>
            </a:r>
            <a:endParaRPr lang="en-US" sz="2400" dirty="0"/>
          </a:p>
        </p:txBody>
      </p:sp>
      <p:sp>
        <p:nvSpPr>
          <p:cNvPr id="4" name="Slide Number Placeholder 3">
            <a:extLst>
              <a:ext uri="{FF2B5EF4-FFF2-40B4-BE49-F238E27FC236}">
                <a16:creationId xmlns:a16="http://schemas.microsoft.com/office/drawing/2014/main" id="{3E8A113C-08C4-694C-81F9-65C6A07A631A}"/>
              </a:ext>
            </a:extLst>
          </p:cNvPr>
          <p:cNvSpPr>
            <a:spLocks noGrp="1"/>
          </p:cNvSpPr>
          <p:nvPr>
            <p:ph type="sldNum" sz="quarter" idx="12"/>
          </p:nvPr>
        </p:nvSpPr>
        <p:spPr/>
        <p:txBody>
          <a:bodyPr/>
          <a:lstStyle/>
          <a:p>
            <a:fld id="{9DC9FFCE-7633-9449-AD93-5A2094A853B7}" type="slidenum">
              <a:rPr lang="en-US" smtClean="0"/>
              <a:t>14</a:t>
            </a:fld>
            <a:endParaRPr lang="en-US"/>
          </a:p>
        </p:txBody>
      </p:sp>
    </p:spTree>
    <p:extLst>
      <p:ext uri="{BB962C8B-B14F-4D97-AF65-F5344CB8AC3E}">
        <p14:creationId xmlns:p14="http://schemas.microsoft.com/office/powerpoint/2010/main" val="159074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897BAC-1C2B-FC4E-969B-F113CAAE357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Appendix to Written Standards</a:t>
            </a:r>
          </a:p>
        </p:txBody>
      </p:sp>
      <p:graphicFrame>
        <p:nvGraphicFramePr>
          <p:cNvPr id="5" name="Content Placeholder 2">
            <a:extLst>
              <a:ext uri="{FF2B5EF4-FFF2-40B4-BE49-F238E27FC236}">
                <a16:creationId xmlns:a16="http://schemas.microsoft.com/office/drawing/2014/main" id="{05734728-4771-4026-BEE9-DB9F0F4E92F3}"/>
              </a:ext>
            </a:extLst>
          </p:cNvPr>
          <p:cNvGraphicFramePr>
            <a:graphicFrameLocks noGrp="1"/>
          </p:cNvGraphicFramePr>
          <p:nvPr>
            <p:ph idx="1"/>
            <p:extLst>
              <p:ext uri="{D42A27DB-BD31-4B8C-83A1-F6EECF244321}">
                <p14:modId xmlns:p14="http://schemas.microsoft.com/office/powerpoint/2010/main" val="240903055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B93664A-EB44-064E-B9C4-6075784E84DC}"/>
              </a:ext>
            </a:extLst>
          </p:cNvPr>
          <p:cNvSpPr>
            <a:spLocks noGrp="1"/>
          </p:cNvSpPr>
          <p:nvPr>
            <p:ph type="sldNum" sz="quarter" idx="12"/>
          </p:nvPr>
        </p:nvSpPr>
        <p:spPr/>
        <p:txBody>
          <a:bodyPr/>
          <a:lstStyle/>
          <a:p>
            <a:fld id="{9DC9FFCE-7633-9449-AD93-5A2094A853B7}" type="slidenum">
              <a:rPr lang="en-US" smtClean="0"/>
              <a:t>15</a:t>
            </a:fld>
            <a:endParaRPr lang="en-US"/>
          </a:p>
        </p:txBody>
      </p:sp>
    </p:spTree>
    <p:extLst>
      <p:ext uri="{BB962C8B-B14F-4D97-AF65-F5344CB8AC3E}">
        <p14:creationId xmlns:p14="http://schemas.microsoft.com/office/powerpoint/2010/main" val="265149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FF0C-2C8A-CD49-87C3-CABDD34B78D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Traditional Indigenous Scholars</a:t>
            </a:r>
          </a:p>
        </p:txBody>
      </p:sp>
      <p:sp>
        <p:nvSpPr>
          <p:cNvPr id="3" name="Content Placeholder 2">
            <a:extLst>
              <a:ext uri="{FF2B5EF4-FFF2-40B4-BE49-F238E27FC236}">
                <a16:creationId xmlns:a16="http://schemas.microsoft.com/office/drawing/2014/main" id="{AB85182E-1960-C246-93AD-F138C449DCBD}"/>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Traditional Knowledge</a:t>
            </a:r>
          </a:p>
          <a:p>
            <a:pPr marL="0" indent="0">
              <a:buNone/>
            </a:pPr>
            <a:r>
              <a:rPr lang="en-CA" sz="2400" dirty="0"/>
              <a:t>is knowledge of the language and traditional customs, rites, rituals, histories teachings of a particular group of Indigenous people or peoples. </a:t>
            </a:r>
          </a:p>
          <a:p>
            <a:pPr marL="0" indent="0">
              <a:buNone/>
            </a:pPr>
            <a:r>
              <a:rPr lang="en-CA" sz="2400" dirty="0"/>
              <a:t>Most people will have acquired this knowledge though active and lengthy participation in particular cultural structures and processes and a careful study and reflection of the philosophical underpinnings of them.</a:t>
            </a:r>
          </a:p>
          <a:p>
            <a:pPr marL="0" indent="0">
              <a:buNone/>
            </a:pPr>
            <a:r>
              <a:rPr lang="en-CA" sz="2400" dirty="0"/>
              <a:t>In many cases, they will have studied with a knowledgeable and well respected Elder. </a:t>
            </a:r>
          </a:p>
          <a:p>
            <a:endParaRPr lang="en-US" sz="2400" dirty="0"/>
          </a:p>
        </p:txBody>
      </p:sp>
      <p:sp>
        <p:nvSpPr>
          <p:cNvPr id="4" name="Slide Number Placeholder 3">
            <a:extLst>
              <a:ext uri="{FF2B5EF4-FFF2-40B4-BE49-F238E27FC236}">
                <a16:creationId xmlns:a16="http://schemas.microsoft.com/office/drawing/2014/main" id="{4171866A-C023-6B4C-9D0C-D2D48F1BFB03}"/>
              </a:ext>
            </a:extLst>
          </p:cNvPr>
          <p:cNvSpPr>
            <a:spLocks noGrp="1"/>
          </p:cNvSpPr>
          <p:nvPr>
            <p:ph type="sldNum" sz="quarter" idx="12"/>
          </p:nvPr>
        </p:nvSpPr>
        <p:spPr/>
        <p:txBody>
          <a:bodyPr/>
          <a:lstStyle/>
          <a:p>
            <a:fld id="{9DC9FFCE-7633-9449-AD93-5A2094A853B7}" type="slidenum">
              <a:rPr lang="en-US" smtClean="0"/>
              <a:t>16</a:t>
            </a:fld>
            <a:endParaRPr lang="en-US"/>
          </a:p>
        </p:txBody>
      </p:sp>
    </p:spTree>
    <p:extLst>
      <p:ext uri="{BB962C8B-B14F-4D97-AF65-F5344CB8AC3E}">
        <p14:creationId xmlns:p14="http://schemas.microsoft.com/office/powerpoint/2010/main" val="73325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FBE3-8550-3E46-BD2C-F1EDCA16613C}"/>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Peer Assessment</a:t>
            </a:r>
          </a:p>
        </p:txBody>
      </p:sp>
      <p:sp>
        <p:nvSpPr>
          <p:cNvPr id="3" name="Content Placeholder 2">
            <a:extLst>
              <a:ext uri="{FF2B5EF4-FFF2-40B4-BE49-F238E27FC236}">
                <a16:creationId xmlns:a16="http://schemas.microsoft.com/office/drawing/2014/main" id="{2AD2EF07-FB72-5241-852E-012FD5B2DF65}"/>
              </a:ext>
            </a:extLst>
          </p:cNvPr>
          <p:cNvSpPr>
            <a:spLocks noGrp="1"/>
          </p:cNvSpPr>
          <p:nvPr>
            <p:ph idx="1"/>
          </p:nvPr>
        </p:nvSpPr>
        <p:spPr>
          <a:xfrm>
            <a:off x="4976031" y="963877"/>
            <a:ext cx="6377769" cy="4930246"/>
          </a:xfrm>
        </p:spPr>
        <p:txBody>
          <a:bodyPr anchor="ctr">
            <a:normAutofit/>
          </a:bodyPr>
          <a:lstStyle/>
          <a:p>
            <a:pPr marL="0" indent="0">
              <a:buNone/>
            </a:pPr>
            <a:r>
              <a:rPr lang="en-CA" sz="2400"/>
              <a:t>Our assessment of traditional knowledge is guided by our desire to ensure peers evaluate the candidate’s traditional knowledge scholarly activity. </a:t>
            </a:r>
          </a:p>
          <a:p>
            <a:pPr marL="0" indent="0">
              <a:buNone/>
            </a:pPr>
            <a:r>
              <a:rPr lang="en-CA" sz="2400"/>
              <a:t>This peer group consists of members of the School in the usual fashion and learned members of the appropriate cultural institution to which the candidate belongs</a:t>
            </a:r>
            <a:endParaRPr lang="en-US" sz="2400"/>
          </a:p>
        </p:txBody>
      </p:sp>
      <p:sp>
        <p:nvSpPr>
          <p:cNvPr id="4" name="Slide Number Placeholder 3">
            <a:extLst>
              <a:ext uri="{FF2B5EF4-FFF2-40B4-BE49-F238E27FC236}">
                <a16:creationId xmlns:a16="http://schemas.microsoft.com/office/drawing/2014/main" id="{C82D430C-8249-F04B-A443-253ECAF245A2}"/>
              </a:ext>
            </a:extLst>
          </p:cNvPr>
          <p:cNvSpPr>
            <a:spLocks noGrp="1"/>
          </p:cNvSpPr>
          <p:nvPr>
            <p:ph type="sldNum" sz="quarter" idx="12"/>
          </p:nvPr>
        </p:nvSpPr>
        <p:spPr/>
        <p:txBody>
          <a:bodyPr/>
          <a:lstStyle/>
          <a:p>
            <a:fld id="{9DC9FFCE-7633-9449-AD93-5A2094A853B7}" type="slidenum">
              <a:rPr lang="en-US" smtClean="0"/>
              <a:t>17</a:t>
            </a:fld>
            <a:endParaRPr lang="en-US"/>
          </a:p>
        </p:txBody>
      </p:sp>
    </p:spTree>
    <p:extLst>
      <p:ext uri="{BB962C8B-B14F-4D97-AF65-F5344CB8AC3E}">
        <p14:creationId xmlns:p14="http://schemas.microsoft.com/office/powerpoint/2010/main" val="77267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2D02-0139-9B45-BF59-867C18497F6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Indigenous Knowledge Scholarship</a:t>
            </a:r>
          </a:p>
        </p:txBody>
      </p:sp>
      <p:sp>
        <p:nvSpPr>
          <p:cNvPr id="3" name="Content Placeholder 2">
            <a:extLst>
              <a:ext uri="{FF2B5EF4-FFF2-40B4-BE49-F238E27FC236}">
                <a16:creationId xmlns:a16="http://schemas.microsoft.com/office/drawing/2014/main" id="{CAC3E482-2A4B-344D-AFB9-8B1F14AC742B}"/>
              </a:ext>
            </a:extLst>
          </p:cNvPr>
          <p:cNvSpPr>
            <a:spLocks noGrp="1"/>
          </p:cNvSpPr>
          <p:nvPr>
            <p:ph idx="1"/>
          </p:nvPr>
        </p:nvSpPr>
        <p:spPr>
          <a:xfrm>
            <a:off x="4976031" y="963877"/>
            <a:ext cx="6377769" cy="4930246"/>
          </a:xfrm>
        </p:spPr>
        <p:txBody>
          <a:bodyPr anchor="ctr">
            <a:normAutofit/>
          </a:bodyPr>
          <a:lstStyle/>
          <a:p>
            <a:pPr marL="0" indent="0">
              <a:buNone/>
            </a:pPr>
            <a:endParaRPr lang="en-CA" sz="2400"/>
          </a:p>
          <a:p>
            <a:pPr marL="0" indent="0">
              <a:buNone/>
            </a:pPr>
            <a:r>
              <a:rPr lang="en-CA" sz="2400"/>
              <a:t>Scholarly activity consists of oral presentations at workshops, seminars, lectures and/or participation in traditional ceremonies and other activities that lead to the generation of new knowledge about or within the particular field or a new field about which the candidate is knowledgeable.</a:t>
            </a:r>
          </a:p>
          <a:p>
            <a:endParaRPr lang="en-US" sz="2400"/>
          </a:p>
        </p:txBody>
      </p:sp>
      <p:sp>
        <p:nvSpPr>
          <p:cNvPr id="4" name="Slide Number Placeholder 3">
            <a:extLst>
              <a:ext uri="{FF2B5EF4-FFF2-40B4-BE49-F238E27FC236}">
                <a16:creationId xmlns:a16="http://schemas.microsoft.com/office/drawing/2014/main" id="{0EBF3EC9-3770-B143-8139-91838F6A1AC1}"/>
              </a:ext>
            </a:extLst>
          </p:cNvPr>
          <p:cNvSpPr>
            <a:spLocks noGrp="1"/>
          </p:cNvSpPr>
          <p:nvPr>
            <p:ph type="sldNum" sz="quarter" idx="12"/>
          </p:nvPr>
        </p:nvSpPr>
        <p:spPr/>
        <p:txBody>
          <a:bodyPr/>
          <a:lstStyle/>
          <a:p>
            <a:fld id="{9DC9FFCE-7633-9449-AD93-5A2094A853B7}" type="slidenum">
              <a:rPr lang="en-US" smtClean="0"/>
              <a:t>18</a:t>
            </a:fld>
            <a:endParaRPr lang="en-US"/>
          </a:p>
        </p:txBody>
      </p:sp>
    </p:spTree>
    <p:extLst>
      <p:ext uri="{BB962C8B-B14F-4D97-AF65-F5344CB8AC3E}">
        <p14:creationId xmlns:p14="http://schemas.microsoft.com/office/powerpoint/2010/main" val="113625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87A1-2168-5F4C-9FE8-FC6465C0CDF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Assessments from Elders</a:t>
            </a:r>
          </a:p>
        </p:txBody>
      </p:sp>
      <p:sp>
        <p:nvSpPr>
          <p:cNvPr id="3" name="Content Placeholder 2">
            <a:extLst>
              <a:ext uri="{FF2B5EF4-FFF2-40B4-BE49-F238E27FC236}">
                <a16:creationId xmlns:a16="http://schemas.microsoft.com/office/drawing/2014/main" id="{2601501E-30E7-BB4B-AA86-416099AAF723}"/>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In case of some Elders and traditional people, it may not be possible to obtain written assessments. </a:t>
            </a:r>
          </a:p>
          <a:p>
            <a:pPr marL="0" indent="0">
              <a:buNone/>
            </a:pPr>
            <a:r>
              <a:rPr lang="en-CA" sz="2400" dirty="0"/>
              <a:t>We would then either visit the individual(s) personally or invite them to attend a meeting of the tenure review committee.</a:t>
            </a:r>
          </a:p>
          <a:p>
            <a:pPr marL="0" indent="0">
              <a:buNone/>
            </a:pPr>
            <a:r>
              <a:rPr lang="en-CA" sz="2400" dirty="0"/>
              <a:t>In the case where English is not spoken, we would arrange for an independent interpreter. In both cases, we would prepare a written text of the oral testimony.</a:t>
            </a:r>
          </a:p>
          <a:p>
            <a:endParaRPr lang="en-US" sz="2400" dirty="0"/>
          </a:p>
        </p:txBody>
      </p:sp>
      <p:sp>
        <p:nvSpPr>
          <p:cNvPr id="4" name="Slide Number Placeholder 3">
            <a:extLst>
              <a:ext uri="{FF2B5EF4-FFF2-40B4-BE49-F238E27FC236}">
                <a16:creationId xmlns:a16="http://schemas.microsoft.com/office/drawing/2014/main" id="{7B2E31D3-1139-EC4E-938E-8AFD6B096F7C}"/>
              </a:ext>
            </a:extLst>
          </p:cNvPr>
          <p:cNvSpPr>
            <a:spLocks noGrp="1"/>
          </p:cNvSpPr>
          <p:nvPr>
            <p:ph type="sldNum" sz="quarter" idx="12"/>
          </p:nvPr>
        </p:nvSpPr>
        <p:spPr/>
        <p:txBody>
          <a:bodyPr/>
          <a:lstStyle/>
          <a:p>
            <a:fld id="{9DC9FFCE-7633-9449-AD93-5A2094A853B7}" type="slidenum">
              <a:rPr lang="en-US" smtClean="0"/>
              <a:t>19</a:t>
            </a:fld>
            <a:endParaRPr lang="en-US"/>
          </a:p>
        </p:txBody>
      </p:sp>
    </p:spTree>
    <p:extLst>
      <p:ext uri="{BB962C8B-B14F-4D97-AF65-F5344CB8AC3E}">
        <p14:creationId xmlns:p14="http://schemas.microsoft.com/office/powerpoint/2010/main" val="406453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964C-6BE0-B842-8ACA-9B1C9779F680}"/>
              </a:ext>
            </a:extLst>
          </p:cNvPr>
          <p:cNvSpPr>
            <a:spLocks noGrp="1"/>
          </p:cNvSpPr>
          <p:nvPr>
            <p:ph type="ctrTitle"/>
          </p:nvPr>
        </p:nvSpPr>
        <p:spPr>
          <a:xfrm>
            <a:off x="1755648" y="2075688"/>
            <a:ext cx="8677656" cy="1746504"/>
          </a:xfrm>
        </p:spPr>
        <p:txBody>
          <a:bodyPr>
            <a:normAutofit/>
          </a:bodyPr>
          <a:lstStyle/>
          <a:p>
            <a:r>
              <a:rPr lang="en-US" sz="5400">
                <a:solidFill>
                  <a:srgbClr val="FFFFFF"/>
                </a:solidFill>
              </a:rPr>
              <a:t>Indigenization</a:t>
            </a:r>
          </a:p>
        </p:txBody>
      </p:sp>
      <p:sp>
        <p:nvSpPr>
          <p:cNvPr id="3" name="Subtitle 2">
            <a:extLst>
              <a:ext uri="{FF2B5EF4-FFF2-40B4-BE49-F238E27FC236}">
                <a16:creationId xmlns:a16="http://schemas.microsoft.com/office/drawing/2014/main" id="{D1894AAA-3E1B-0648-B194-A1B6F9C64217}"/>
              </a:ext>
            </a:extLst>
          </p:cNvPr>
          <p:cNvSpPr>
            <a:spLocks noGrp="1"/>
          </p:cNvSpPr>
          <p:nvPr>
            <p:ph type="subTitle" idx="1"/>
          </p:nvPr>
        </p:nvSpPr>
        <p:spPr>
          <a:xfrm>
            <a:off x="1755648" y="3881568"/>
            <a:ext cx="8677656" cy="1231533"/>
          </a:xfrm>
        </p:spPr>
        <p:txBody>
          <a:bodyPr>
            <a:normAutofit/>
          </a:bodyPr>
          <a:lstStyle/>
          <a:p>
            <a:r>
              <a:rPr lang="en-US">
                <a:solidFill>
                  <a:srgbClr val="FFFFFF"/>
                </a:solidFill>
              </a:rPr>
              <a:t>And Reconciliation</a:t>
            </a:r>
          </a:p>
        </p:txBody>
      </p:sp>
      <p:sp>
        <p:nvSpPr>
          <p:cNvPr id="4" name="Slide Number Placeholder 3">
            <a:extLst>
              <a:ext uri="{FF2B5EF4-FFF2-40B4-BE49-F238E27FC236}">
                <a16:creationId xmlns:a16="http://schemas.microsoft.com/office/drawing/2014/main" id="{CC3901DE-0E36-BE46-9138-75C8C94BBC15}"/>
              </a:ext>
            </a:extLst>
          </p:cNvPr>
          <p:cNvSpPr>
            <a:spLocks noGrp="1"/>
          </p:cNvSpPr>
          <p:nvPr>
            <p:ph type="sldNum" sz="quarter" idx="12"/>
          </p:nvPr>
        </p:nvSpPr>
        <p:spPr/>
        <p:txBody>
          <a:bodyPr/>
          <a:lstStyle/>
          <a:p>
            <a:fld id="{9DC9FFCE-7633-9449-AD93-5A2094A853B7}" type="slidenum">
              <a:rPr lang="en-US" smtClean="0"/>
              <a:t>2</a:t>
            </a:fld>
            <a:endParaRPr lang="en-US"/>
          </a:p>
        </p:txBody>
      </p:sp>
    </p:spTree>
    <p:extLst>
      <p:ext uri="{BB962C8B-B14F-4D97-AF65-F5344CB8AC3E}">
        <p14:creationId xmlns:p14="http://schemas.microsoft.com/office/powerpoint/2010/main" val="24428584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66EF-3BE9-0949-AF63-FA913AD150E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Teaching</a:t>
            </a:r>
          </a:p>
        </p:txBody>
      </p:sp>
      <p:sp>
        <p:nvSpPr>
          <p:cNvPr id="3" name="Content Placeholder 2">
            <a:extLst>
              <a:ext uri="{FF2B5EF4-FFF2-40B4-BE49-F238E27FC236}">
                <a16:creationId xmlns:a16="http://schemas.microsoft.com/office/drawing/2014/main" id="{6C882E97-F7EB-B645-9B97-43F1B022A670}"/>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With respect to teaching, we expect that the candidate will submit the same evidence indicating teaching performance as those who are being considered for tenure in the conventional stream </a:t>
            </a:r>
            <a:endParaRPr lang="en-US" sz="2400" dirty="0"/>
          </a:p>
        </p:txBody>
      </p:sp>
      <p:sp>
        <p:nvSpPr>
          <p:cNvPr id="4" name="Slide Number Placeholder 3">
            <a:extLst>
              <a:ext uri="{FF2B5EF4-FFF2-40B4-BE49-F238E27FC236}">
                <a16:creationId xmlns:a16="http://schemas.microsoft.com/office/drawing/2014/main" id="{6CEEDD77-B4B7-224D-BD89-4B35B9CC9B30}"/>
              </a:ext>
            </a:extLst>
          </p:cNvPr>
          <p:cNvSpPr>
            <a:spLocks noGrp="1"/>
          </p:cNvSpPr>
          <p:nvPr>
            <p:ph type="sldNum" sz="quarter" idx="12"/>
          </p:nvPr>
        </p:nvSpPr>
        <p:spPr/>
        <p:txBody>
          <a:bodyPr/>
          <a:lstStyle/>
          <a:p>
            <a:fld id="{9DC9FFCE-7633-9449-AD93-5A2094A853B7}" type="slidenum">
              <a:rPr lang="en-US" smtClean="0"/>
              <a:t>20</a:t>
            </a:fld>
            <a:endParaRPr lang="en-US"/>
          </a:p>
        </p:txBody>
      </p:sp>
    </p:spTree>
    <p:extLst>
      <p:ext uri="{BB962C8B-B14F-4D97-AF65-F5344CB8AC3E}">
        <p14:creationId xmlns:p14="http://schemas.microsoft.com/office/powerpoint/2010/main" val="655651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E8E9-265D-3649-9E45-5C796228E68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Dual Tradition Scholar</a:t>
            </a:r>
          </a:p>
        </p:txBody>
      </p:sp>
      <p:sp>
        <p:nvSpPr>
          <p:cNvPr id="3" name="Content Placeholder 2">
            <a:extLst>
              <a:ext uri="{FF2B5EF4-FFF2-40B4-BE49-F238E27FC236}">
                <a16:creationId xmlns:a16="http://schemas.microsoft.com/office/drawing/2014/main" id="{EAEF46C5-7347-1F49-A04E-B83E83526A96}"/>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A dual tradition scholar is an individual whose scholarship is based in and informed by principles and methods appropriate to an exploration and explication of traditional Aboriginal knowledge as well as those of the western academic disciplinary tradition.</a:t>
            </a:r>
          </a:p>
          <a:p>
            <a:pPr marL="0" indent="0">
              <a:buNone/>
            </a:pPr>
            <a:r>
              <a:rPr lang="en-US" sz="2400" dirty="0"/>
              <a:t>We recognize that these two traditions involve different approaches to inquiry, method, presentation and intellectual property rights and that combining the two in an academic environment may be challenging.</a:t>
            </a:r>
          </a:p>
          <a:p>
            <a:endParaRPr lang="en-US" sz="2400" dirty="0"/>
          </a:p>
        </p:txBody>
      </p:sp>
      <p:sp>
        <p:nvSpPr>
          <p:cNvPr id="4" name="Slide Number Placeholder 3">
            <a:extLst>
              <a:ext uri="{FF2B5EF4-FFF2-40B4-BE49-F238E27FC236}">
                <a16:creationId xmlns:a16="http://schemas.microsoft.com/office/drawing/2014/main" id="{D02BD1F4-6FC2-E743-89C4-899B2FEA4BF8}"/>
              </a:ext>
            </a:extLst>
          </p:cNvPr>
          <p:cNvSpPr>
            <a:spLocks noGrp="1"/>
          </p:cNvSpPr>
          <p:nvPr>
            <p:ph type="sldNum" sz="quarter" idx="12"/>
          </p:nvPr>
        </p:nvSpPr>
        <p:spPr/>
        <p:txBody>
          <a:bodyPr/>
          <a:lstStyle/>
          <a:p>
            <a:fld id="{9DC9FFCE-7633-9449-AD93-5A2094A853B7}" type="slidenum">
              <a:rPr lang="en-US" smtClean="0"/>
              <a:t>21</a:t>
            </a:fld>
            <a:endParaRPr lang="en-US"/>
          </a:p>
        </p:txBody>
      </p:sp>
    </p:spTree>
    <p:extLst>
      <p:ext uri="{BB962C8B-B14F-4D97-AF65-F5344CB8AC3E}">
        <p14:creationId xmlns:p14="http://schemas.microsoft.com/office/powerpoint/2010/main" val="254643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7B18-E21E-5E42-BF04-2C6B7F75F70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DUAL TRADITION SCHOLAR</a:t>
            </a:r>
          </a:p>
        </p:txBody>
      </p:sp>
      <p:sp>
        <p:nvSpPr>
          <p:cNvPr id="3" name="Content Placeholder 2">
            <a:extLst>
              <a:ext uri="{FF2B5EF4-FFF2-40B4-BE49-F238E27FC236}">
                <a16:creationId xmlns:a16="http://schemas.microsoft.com/office/drawing/2014/main" id="{1230E897-4616-F146-8956-10E774FBAD81}"/>
              </a:ext>
            </a:extLst>
          </p:cNvPr>
          <p:cNvSpPr>
            <a:spLocks noGrp="1"/>
          </p:cNvSpPr>
          <p:nvPr>
            <p:ph idx="1"/>
          </p:nvPr>
        </p:nvSpPr>
        <p:spPr>
          <a:xfrm>
            <a:off x="4976031" y="963877"/>
            <a:ext cx="6377769" cy="4930246"/>
          </a:xfrm>
        </p:spPr>
        <p:txBody>
          <a:bodyPr anchor="ctr">
            <a:normAutofit/>
          </a:bodyPr>
          <a:lstStyle/>
          <a:p>
            <a:pPr marL="0" indent="0">
              <a:buNone/>
            </a:pPr>
            <a:r>
              <a:rPr lang="en-CA" sz="2400"/>
              <a:t>We also expect that elements of the two traditions of scholarship would be visible and evident in the work of a Dual Tradition Scholar. As in all scholarship, the knowledge lineage (recognized through the acknowledgement of the work of previous scholars) is visible and can be traced. </a:t>
            </a:r>
          </a:p>
          <a:p>
            <a:pPr marL="0" indent="0">
              <a:buNone/>
            </a:pPr>
            <a:r>
              <a:rPr lang="en-CA" sz="2400"/>
              <a:t>In this case, the lineage should recognize both conventional western sources as well as Elder sources. The methods of inquiry should similarly reflect the two traditions </a:t>
            </a:r>
            <a:endParaRPr lang="en-US" sz="2400"/>
          </a:p>
        </p:txBody>
      </p:sp>
      <p:sp>
        <p:nvSpPr>
          <p:cNvPr id="4" name="Slide Number Placeholder 3">
            <a:extLst>
              <a:ext uri="{FF2B5EF4-FFF2-40B4-BE49-F238E27FC236}">
                <a16:creationId xmlns:a16="http://schemas.microsoft.com/office/drawing/2014/main" id="{9D6D7992-C9AC-5844-BD14-270104A31345}"/>
              </a:ext>
            </a:extLst>
          </p:cNvPr>
          <p:cNvSpPr>
            <a:spLocks noGrp="1"/>
          </p:cNvSpPr>
          <p:nvPr>
            <p:ph type="sldNum" sz="quarter" idx="12"/>
          </p:nvPr>
        </p:nvSpPr>
        <p:spPr/>
        <p:txBody>
          <a:bodyPr/>
          <a:lstStyle/>
          <a:p>
            <a:fld id="{9DC9FFCE-7633-9449-AD93-5A2094A853B7}" type="slidenum">
              <a:rPr lang="en-US" smtClean="0"/>
              <a:t>22</a:t>
            </a:fld>
            <a:endParaRPr lang="en-US"/>
          </a:p>
        </p:txBody>
      </p:sp>
    </p:spTree>
    <p:extLst>
      <p:ext uri="{BB962C8B-B14F-4D97-AF65-F5344CB8AC3E}">
        <p14:creationId xmlns:p14="http://schemas.microsoft.com/office/powerpoint/2010/main" val="1823666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AEF1-3350-0B4F-911B-ED039D81356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DUAL TRADITION SCHOLARSHIP</a:t>
            </a:r>
          </a:p>
        </p:txBody>
      </p:sp>
      <p:sp>
        <p:nvSpPr>
          <p:cNvPr id="3" name="Content Placeholder 2">
            <a:extLst>
              <a:ext uri="{FF2B5EF4-FFF2-40B4-BE49-F238E27FC236}">
                <a16:creationId xmlns:a16="http://schemas.microsoft.com/office/drawing/2014/main" id="{ADB57E38-A0EB-E84E-B26A-BDF7D10DADDD}"/>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The quality of scholarship is evaluated through a combination of written and oral texts that represent the findings of careful observation and reasoning. </a:t>
            </a:r>
          </a:p>
          <a:p>
            <a:pPr marL="0" indent="0">
              <a:buNone/>
            </a:pPr>
            <a:r>
              <a:rPr lang="en-CA" sz="2400" dirty="0"/>
              <a:t>Senior peers from all three communities (academic, Elder and Indigenous professional) evaluate this scholarship. </a:t>
            </a:r>
          </a:p>
          <a:p>
            <a:pPr marL="0" indent="0">
              <a:buNone/>
            </a:pPr>
            <a:r>
              <a:rPr lang="en-CA" sz="2400" dirty="0"/>
              <a:t>High-quality dual tradition scholarship is scholarship in which the knowledge lineage is clear and visible, and given the applied nature of Indigenous Knowledge is judged to make a significant practical contribution to improving the well-being of Indigenous peoples </a:t>
            </a:r>
            <a:endParaRPr lang="en-US" sz="2400" dirty="0"/>
          </a:p>
        </p:txBody>
      </p:sp>
      <p:sp>
        <p:nvSpPr>
          <p:cNvPr id="4" name="Slide Number Placeholder 3">
            <a:extLst>
              <a:ext uri="{FF2B5EF4-FFF2-40B4-BE49-F238E27FC236}">
                <a16:creationId xmlns:a16="http://schemas.microsoft.com/office/drawing/2014/main" id="{A8A1B4A1-3537-9E48-90F3-DA5B4864834B}"/>
              </a:ext>
            </a:extLst>
          </p:cNvPr>
          <p:cNvSpPr>
            <a:spLocks noGrp="1"/>
          </p:cNvSpPr>
          <p:nvPr>
            <p:ph type="sldNum" sz="quarter" idx="12"/>
          </p:nvPr>
        </p:nvSpPr>
        <p:spPr/>
        <p:txBody>
          <a:bodyPr/>
          <a:lstStyle/>
          <a:p>
            <a:fld id="{9DC9FFCE-7633-9449-AD93-5A2094A853B7}" type="slidenum">
              <a:rPr lang="en-US" smtClean="0"/>
              <a:t>23</a:t>
            </a:fld>
            <a:endParaRPr lang="en-US"/>
          </a:p>
        </p:txBody>
      </p:sp>
    </p:spTree>
    <p:extLst>
      <p:ext uri="{BB962C8B-B14F-4D97-AF65-F5344CB8AC3E}">
        <p14:creationId xmlns:p14="http://schemas.microsoft.com/office/powerpoint/2010/main" val="3340411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F408-9C44-AB4D-A5C8-186675E47092}"/>
              </a:ext>
            </a:extLst>
          </p:cNvPr>
          <p:cNvSpPr>
            <a:spLocks noGrp="1"/>
          </p:cNvSpPr>
          <p:nvPr>
            <p:ph type="title"/>
          </p:nvPr>
        </p:nvSpPr>
        <p:spPr>
          <a:xfrm>
            <a:off x="660400" y="963877"/>
            <a:ext cx="3672162" cy="4930246"/>
          </a:xfrm>
        </p:spPr>
        <p:txBody>
          <a:bodyPr>
            <a:normAutofit/>
          </a:bodyPr>
          <a:lstStyle/>
          <a:p>
            <a:pPr algn="r"/>
            <a:r>
              <a:rPr lang="en-US" dirty="0">
                <a:solidFill>
                  <a:schemeClr val="accent1"/>
                </a:solidFill>
              </a:rPr>
              <a:t> </a:t>
            </a:r>
            <a:r>
              <a:rPr lang="en-US" sz="4000" dirty="0">
                <a:solidFill>
                  <a:schemeClr val="accent1"/>
                </a:solidFill>
              </a:rPr>
              <a:t>DUAL TRADITION KNOWLEDGE DISSEMINATION</a:t>
            </a:r>
          </a:p>
        </p:txBody>
      </p:sp>
      <p:sp>
        <p:nvSpPr>
          <p:cNvPr id="3" name="Content Placeholder 2">
            <a:extLst>
              <a:ext uri="{FF2B5EF4-FFF2-40B4-BE49-F238E27FC236}">
                <a16:creationId xmlns:a16="http://schemas.microsoft.com/office/drawing/2014/main" id="{2C228F76-E32A-0642-97EA-5F46B60A0460}"/>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Knowledge dissemination consists of written and oral presentations in papers, books, chapters in books, technical and community reports, community presentations, traditional teaching workshops, ceremonial work and support, etc. as well as curriculum development. </a:t>
            </a:r>
          </a:p>
          <a:p>
            <a:pPr marL="0" indent="0">
              <a:buNone/>
            </a:pPr>
            <a:r>
              <a:rPr lang="en-CA" sz="2400" dirty="0"/>
              <a:t>The knowledge lineage of these activities should be made clear in order that one might see the blending as well as the dialogue between the two knowledge traditions. </a:t>
            </a:r>
            <a:endParaRPr lang="en-US" sz="2400" dirty="0"/>
          </a:p>
        </p:txBody>
      </p:sp>
      <p:sp>
        <p:nvSpPr>
          <p:cNvPr id="4" name="Slide Number Placeholder 3">
            <a:extLst>
              <a:ext uri="{FF2B5EF4-FFF2-40B4-BE49-F238E27FC236}">
                <a16:creationId xmlns:a16="http://schemas.microsoft.com/office/drawing/2014/main" id="{0430AB7F-5070-F34D-B61F-E6F0F159E02D}"/>
              </a:ext>
            </a:extLst>
          </p:cNvPr>
          <p:cNvSpPr>
            <a:spLocks noGrp="1"/>
          </p:cNvSpPr>
          <p:nvPr>
            <p:ph type="sldNum" sz="quarter" idx="12"/>
          </p:nvPr>
        </p:nvSpPr>
        <p:spPr/>
        <p:txBody>
          <a:bodyPr/>
          <a:lstStyle/>
          <a:p>
            <a:fld id="{9DC9FFCE-7633-9449-AD93-5A2094A853B7}" type="slidenum">
              <a:rPr lang="en-US" smtClean="0"/>
              <a:t>24</a:t>
            </a:fld>
            <a:endParaRPr lang="en-US"/>
          </a:p>
        </p:txBody>
      </p:sp>
    </p:spTree>
    <p:extLst>
      <p:ext uri="{BB962C8B-B14F-4D97-AF65-F5344CB8AC3E}">
        <p14:creationId xmlns:p14="http://schemas.microsoft.com/office/powerpoint/2010/main" val="291149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1342-355E-0547-8E3C-03FA62C1FC2B}"/>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DUAL TRADITION SCHOLARSHIP</a:t>
            </a:r>
          </a:p>
        </p:txBody>
      </p:sp>
      <p:sp>
        <p:nvSpPr>
          <p:cNvPr id="3" name="Content Placeholder 2">
            <a:extLst>
              <a:ext uri="{FF2B5EF4-FFF2-40B4-BE49-F238E27FC236}">
                <a16:creationId xmlns:a16="http://schemas.microsoft.com/office/drawing/2014/main" id="{FBA3FB74-B176-9443-80B7-22A369761D93}"/>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We would consider as evidence of scholarly activity, </a:t>
            </a:r>
          </a:p>
          <a:p>
            <a:pPr marL="0" indent="0">
              <a:buNone/>
            </a:pPr>
            <a:r>
              <a:rPr lang="en-CA" sz="2400" dirty="0"/>
              <a:t>in addition to or complementary to those activities considered as traditional academic activities outlined previously, </a:t>
            </a:r>
          </a:p>
          <a:p>
            <a:pPr marL="0" indent="0">
              <a:buNone/>
            </a:pPr>
            <a:r>
              <a:rPr lang="en-CA" sz="2400" dirty="0"/>
              <a:t>an ongoing learning relationship with elders and a continued exploration of traditional knowledge as demonstrated through oral presentations and discussions at workshops, seminars, traditional teaching seminars, community presentations and the like as well as written material in the usual fashion </a:t>
            </a:r>
            <a:endParaRPr lang="en-US" sz="2400" dirty="0"/>
          </a:p>
        </p:txBody>
      </p:sp>
      <p:sp>
        <p:nvSpPr>
          <p:cNvPr id="4" name="Slide Number Placeholder 3">
            <a:extLst>
              <a:ext uri="{FF2B5EF4-FFF2-40B4-BE49-F238E27FC236}">
                <a16:creationId xmlns:a16="http://schemas.microsoft.com/office/drawing/2014/main" id="{08F0FD8E-A1AE-7348-A26C-EAF35A481A51}"/>
              </a:ext>
            </a:extLst>
          </p:cNvPr>
          <p:cNvSpPr>
            <a:spLocks noGrp="1"/>
          </p:cNvSpPr>
          <p:nvPr>
            <p:ph type="sldNum" sz="quarter" idx="12"/>
          </p:nvPr>
        </p:nvSpPr>
        <p:spPr/>
        <p:txBody>
          <a:bodyPr/>
          <a:lstStyle/>
          <a:p>
            <a:fld id="{9DC9FFCE-7633-9449-AD93-5A2094A853B7}" type="slidenum">
              <a:rPr lang="en-US" smtClean="0"/>
              <a:t>25</a:t>
            </a:fld>
            <a:endParaRPr lang="en-US"/>
          </a:p>
        </p:txBody>
      </p:sp>
    </p:spTree>
    <p:extLst>
      <p:ext uri="{BB962C8B-B14F-4D97-AF65-F5344CB8AC3E}">
        <p14:creationId xmlns:p14="http://schemas.microsoft.com/office/powerpoint/2010/main" val="291474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5C2127-5AEC-C343-9F77-9F437E2C0C2C}"/>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Application 1978-2018</a:t>
            </a:r>
          </a:p>
        </p:txBody>
      </p:sp>
      <p:sp>
        <p:nvSpPr>
          <p:cNvPr id="3" name="Content Placeholder 2">
            <a:extLst>
              <a:ext uri="{FF2B5EF4-FFF2-40B4-BE49-F238E27FC236}">
                <a16:creationId xmlns:a16="http://schemas.microsoft.com/office/drawing/2014/main" id="{39B69987-1A6F-D843-80B5-09FE967623BE}"/>
              </a:ext>
            </a:extLst>
          </p:cNvPr>
          <p:cNvSpPr>
            <a:spLocks noGrp="1"/>
          </p:cNvSpPr>
          <p:nvPr>
            <p:ph idx="1"/>
          </p:nvPr>
        </p:nvSpPr>
        <p:spPr>
          <a:xfrm>
            <a:off x="4976031" y="963877"/>
            <a:ext cx="6377769" cy="4930246"/>
          </a:xfrm>
        </p:spPr>
        <p:txBody>
          <a:bodyPr anchor="ctr">
            <a:normAutofit/>
          </a:bodyPr>
          <a:lstStyle/>
          <a:p>
            <a:pPr marL="0" indent="0">
              <a:buNone/>
            </a:pPr>
            <a:r>
              <a:rPr lang="en-US" sz="2400"/>
              <a:t>Fred Wheatley, Anishinaabe Elder</a:t>
            </a:r>
          </a:p>
          <a:p>
            <a:pPr marL="0" indent="0">
              <a:buNone/>
            </a:pPr>
            <a:r>
              <a:rPr lang="en-US" sz="2400"/>
              <a:t>Chief Jake Thomas, Cayuga, Haudenosaunee</a:t>
            </a:r>
          </a:p>
          <a:p>
            <a:pPr marL="0" indent="0">
              <a:buNone/>
            </a:pPr>
            <a:r>
              <a:rPr lang="en-US" sz="2400"/>
              <a:t>Shirley Williams, Odawa, Anishinaabe</a:t>
            </a:r>
          </a:p>
          <a:p>
            <a:pPr marL="0" indent="0">
              <a:buNone/>
            </a:pPr>
            <a:r>
              <a:rPr lang="en-US" sz="2400"/>
              <a:t>Edna Manitowabi, Odawa, Anishinaabe</a:t>
            </a:r>
          </a:p>
          <a:p>
            <a:pPr marL="0" indent="0">
              <a:buNone/>
            </a:pPr>
            <a:r>
              <a:rPr lang="en-US" sz="2400"/>
              <a:t>Chief Doug Williams, Mississauga Anishinaabe, Director of Studies, Indigenous Studies PhD Program (LTA)</a:t>
            </a:r>
          </a:p>
          <a:p>
            <a:pPr marL="0" indent="0">
              <a:buNone/>
            </a:pPr>
            <a:r>
              <a:rPr lang="en-US" sz="2400"/>
              <a:t>Skahendowaneh Swamp, Faith Keeper, Mohawk, Haudenosaunee (Chair in Indigenous Knowledge)</a:t>
            </a:r>
          </a:p>
          <a:p>
            <a:pPr marL="0" indent="0">
              <a:buNone/>
            </a:pPr>
            <a:r>
              <a:rPr lang="en-US" sz="2400"/>
              <a:t>Approval for TT Elder appointment for July 1 2018</a:t>
            </a:r>
          </a:p>
        </p:txBody>
      </p:sp>
      <p:sp>
        <p:nvSpPr>
          <p:cNvPr id="4" name="Slide Number Placeholder 3">
            <a:extLst>
              <a:ext uri="{FF2B5EF4-FFF2-40B4-BE49-F238E27FC236}">
                <a16:creationId xmlns:a16="http://schemas.microsoft.com/office/drawing/2014/main" id="{72B4F25E-A114-8D49-9590-899C642E1415}"/>
              </a:ext>
            </a:extLst>
          </p:cNvPr>
          <p:cNvSpPr>
            <a:spLocks noGrp="1"/>
          </p:cNvSpPr>
          <p:nvPr>
            <p:ph type="sldNum" sz="quarter" idx="12"/>
          </p:nvPr>
        </p:nvSpPr>
        <p:spPr/>
        <p:txBody>
          <a:bodyPr/>
          <a:lstStyle/>
          <a:p>
            <a:fld id="{9DC9FFCE-7633-9449-AD93-5A2094A853B7}" type="slidenum">
              <a:rPr lang="en-US" smtClean="0"/>
              <a:t>26</a:t>
            </a:fld>
            <a:endParaRPr lang="en-US"/>
          </a:p>
        </p:txBody>
      </p:sp>
    </p:spTree>
    <p:extLst>
      <p:ext uri="{BB962C8B-B14F-4D97-AF65-F5344CB8AC3E}">
        <p14:creationId xmlns:p14="http://schemas.microsoft.com/office/powerpoint/2010/main" val="869518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0D5F-CCB0-BB47-8140-08280245B6B9}"/>
              </a:ext>
            </a:extLst>
          </p:cNvPr>
          <p:cNvSpPr>
            <a:spLocks noGrp="1"/>
          </p:cNvSpPr>
          <p:nvPr>
            <p:ph type="title"/>
          </p:nvPr>
        </p:nvSpPr>
        <p:spPr/>
        <p:txBody>
          <a:bodyPr/>
          <a:lstStyle/>
          <a:p>
            <a:r>
              <a:rPr lang="en-US"/>
              <a:t>final notes</a:t>
            </a:r>
            <a:endParaRPr lang="en-US" dirty="0"/>
          </a:p>
        </p:txBody>
      </p:sp>
      <p:sp>
        <p:nvSpPr>
          <p:cNvPr id="3" name="Content Placeholder 2">
            <a:extLst>
              <a:ext uri="{FF2B5EF4-FFF2-40B4-BE49-F238E27FC236}">
                <a16:creationId xmlns:a16="http://schemas.microsoft.com/office/drawing/2014/main" id="{3E3622DD-AC95-C548-8554-F49CABD5DDF8}"/>
              </a:ext>
            </a:extLst>
          </p:cNvPr>
          <p:cNvSpPr>
            <a:spLocks noGrp="1"/>
          </p:cNvSpPr>
          <p:nvPr>
            <p:ph idx="1"/>
          </p:nvPr>
        </p:nvSpPr>
        <p:spPr/>
        <p:txBody>
          <a:bodyPr/>
          <a:lstStyle/>
          <a:p>
            <a:endParaRPr lang="en-US" dirty="0"/>
          </a:p>
          <a:p>
            <a:r>
              <a:rPr lang="en-US" dirty="0"/>
              <a:t>Indigenous is a process that requires senior leadership from the university and the communities.</a:t>
            </a:r>
          </a:p>
          <a:p>
            <a:endParaRPr lang="en-US" dirty="0"/>
          </a:p>
          <a:p>
            <a:r>
              <a:rPr lang="en-US" dirty="0"/>
              <a:t>Unions have a key role, particularly in defining the criteria for tenure and promotion of faculty</a:t>
            </a:r>
          </a:p>
          <a:p>
            <a:endParaRPr lang="en-US" dirty="0"/>
          </a:p>
          <a:p>
            <a:r>
              <a:rPr lang="en-US" dirty="0"/>
              <a:t>The language of the CA is important. It can be interpreted in ways that support IK and IK holders and Indigenous faculty and their work.</a:t>
            </a:r>
          </a:p>
          <a:p>
            <a:endParaRPr lang="en-US" dirty="0"/>
          </a:p>
        </p:txBody>
      </p:sp>
      <p:sp>
        <p:nvSpPr>
          <p:cNvPr id="4" name="Slide Number Placeholder 3">
            <a:extLst>
              <a:ext uri="{FF2B5EF4-FFF2-40B4-BE49-F238E27FC236}">
                <a16:creationId xmlns:a16="http://schemas.microsoft.com/office/drawing/2014/main" id="{7EEEE51B-79B8-6A47-9459-9FCA45A3C155}"/>
              </a:ext>
            </a:extLst>
          </p:cNvPr>
          <p:cNvSpPr>
            <a:spLocks noGrp="1"/>
          </p:cNvSpPr>
          <p:nvPr>
            <p:ph type="sldNum" sz="quarter" idx="12"/>
          </p:nvPr>
        </p:nvSpPr>
        <p:spPr/>
        <p:txBody>
          <a:bodyPr/>
          <a:lstStyle/>
          <a:p>
            <a:fld id="{9DC9FFCE-7633-9449-AD93-5A2094A853B7}" type="slidenum">
              <a:rPr lang="en-US" smtClean="0"/>
              <a:t>27</a:t>
            </a:fld>
            <a:endParaRPr lang="en-US"/>
          </a:p>
        </p:txBody>
      </p:sp>
    </p:spTree>
    <p:extLst>
      <p:ext uri="{BB962C8B-B14F-4D97-AF65-F5344CB8AC3E}">
        <p14:creationId xmlns:p14="http://schemas.microsoft.com/office/powerpoint/2010/main" val="257875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82A8C1-A45A-8E46-A1AB-D7162E144371}"/>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The Long Assault</a:t>
            </a:r>
          </a:p>
        </p:txBody>
      </p:sp>
      <p:sp>
        <p:nvSpPr>
          <p:cNvPr id="5" name="Content Placeholder 4">
            <a:extLst>
              <a:ext uri="{FF2B5EF4-FFF2-40B4-BE49-F238E27FC236}">
                <a16:creationId xmlns:a16="http://schemas.microsoft.com/office/drawing/2014/main" id="{8AB40A57-A5EE-414D-A9C0-5EE15958AD50}"/>
              </a:ext>
            </a:extLst>
          </p:cNvPr>
          <p:cNvSpPr>
            <a:spLocks noGrp="1"/>
          </p:cNvSpPr>
          <p:nvPr>
            <p:ph sz="half" idx="1"/>
          </p:nvPr>
        </p:nvSpPr>
        <p:spPr>
          <a:xfrm>
            <a:off x="1476915" y="2888250"/>
            <a:ext cx="4297351" cy="2959777"/>
          </a:xfrm>
        </p:spPr>
        <p:txBody>
          <a:bodyPr anchor="t">
            <a:normAutofit/>
          </a:bodyPr>
          <a:lstStyle/>
          <a:p>
            <a:r>
              <a:rPr lang="en-US" sz="2000"/>
              <a:t>1857</a:t>
            </a:r>
          </a:p>
          <a:p>
            <a:endParaRPr lang="en-US" sz="2000"/>
          </a:p>
          <a:p>
            <a:r>
              <a:rPr lang="en-US" sz="2000"/>
              <a:t>An Act to Encourage the Gradual Civilization of the Indian tribes in this province and to amend the laws respecting Indians</a:t>
            </a:r>
          </a:p>
        </p:txBody>
      </p:sp>
      <p:sp>
        <p:nvSpPr>
          <p:cNvPr id="6" name="Content Placeholder 5">
            <a:extLst>
              <a:ext uri="{FF2B5EF4-FFF2-40B4-BE49-F238E27FC236}">
                <a16:creationId xmlns:a16="http://schemas.microsoft.com/office/drawing/2014/main" id="{B9DE2201-48CB-CF4A-80CB-6018C13260C8}"/>
              </a:ext>
            </a:extLst>
          </p:cNvPr>
          <p:cNvSpPr>
            <a:spLocks noGrp="1"/>
          </p:cNvSpPr>
          <p:nvPr>
            <p:ph sz="half" idx="2"/>
          </p:nvPr>
        </p:nvSpPr>
        <p:spPr>
          <a:xfrm>
            <a:off x="6417731" y="2888250"/>
            <a:ext cx="4292594" cy="2959778"/>
          </a:xfrm>
        </p:spPr>
        <p:txBody>
          <a:bodyPr anchor="t">
            <a:normAutofit/>
          </a:bodyPr>
          <a:lstStyle/>
          <a:p>
            <a:r>
              <a:rPr lang="en-US" sz="2000"/>
              <a:t>1969</a:t>
            </a:r>
          </a:p>
          <a:p>
            <a:endParaRPr lang="en-US" sz="2000"/>
          </a:p>
          <a:p>
            <a:r>
              <a:rPr lang="en-US" sz="2000"/>
              <a:t>The Statement of Indian Policy of the Government of Canada</a:t>
            </a:r>
          </a:p>
          <a:p>
            <a:r>
              <a:rPr lang="en-US" sz="2000"/>
              <a:t>Aka The White Paper</a:t>
            </a:r>
          </a:p>
          <a:p>
            <a:r>
              <a:rPr lang="en-US" sz="2000"/>
              <a:t>Withdrawn 1971</a:t>
            </a:r>
          </a:p>
        </p:txBody>
      </p:sp>
      <p:sp>
        <p:nvSpPr>
          <p:cNvPr id="2" name="Slide Number Placeholder 1">
            <a:extLst>
              <a:ext uri="{FF2B5EF4-FFF2-40B4-BE49-F238E27FC236}">
                <a16:creationId xmlns:a16="http://schemas.microsoft.com/office/drawing/2014/main" id="{B60D4B4E-AF9C-E145-A3FC-DCC3BB13FE4C}"/>
              </a:ext>
            </a:extLst>
          </p:cNvPr>
          <p:cNvSpPr>
            <a:spLocks noGrp="1"/>
          </p:cNvSpPr>
          <p:nvPr>
            <p:ph type="sldNum" sz="quarter" idx="12"/>
          </p:nvPr>
        </p:nvSpPr>
        <p:spPr/>
        <p:txBody>
          <a:bodyPr/>
          <a:lstStyle/>
          <a:p>
            <a:fld id="{9DC9FFCE-7633-9449-AD93-5A2094A853B7}" type="slidenum">
              <a:rPr lang="en-US" smtClean="0"/>
              <a:t>3</a:t>
            </a:fld>
            <a:endParaRPr lang="en-US"/>
          </a:p>
        </p:txBody>
      </p:sp>
    </p:spTree>
    <p:extLst>
      <p:ext uri="{BB962C8B-B14F-4D97-AF65-F5344CB8AC3E}">
        <p14:creationId xmlns:p14="http://schemas.microsoft.com/office/powerpoint/2010/main" val="248201708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97B7-D726-F64F-88BE-1020936ABCC6}"/>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4000"/>
              <a:t>Reconciliation</a:t>
            </a:r>
          </a:p>
        </p:txBody>
      </p:sp>
      <p:sp>
        <p:nvSpPr>
          <p:cNvPr id="3" name="Content Placeholder 2">
            <a:extLst>
              <a:ext uri="{FF2B5EF4-FFF2-40B4-BE49-F238E27FC236}">
                <a16:creationId xmlns:a16="http://schemas.microsoft.com/office/drawing/2014/main" id="{96206AC6-65E4-B14D-878B-A6CBFCB94416}"/>
              </a:ext>
            </a:extLst>
          </p:cNvPr>
          <p:cNvSpPr>
            <a:spLocks noGrp="1"/>
          </p:cNvSpPr>
          <p:nvPr>
            <p:ph sz="half" idx="1"/>
          </p:nvPr>
        </p:nvSpPr>
        <p:spPr>
          <a:xfrm>
            <a:off x="648931" y="2438401"/>
            <a:ext cx="3667036" cy="3779520"/>
          </a:xfrm>
        </p:spPr>
        <p:txBody>
          <a:bodyPr vert="horz" lIns="91440" tIns="45720" rIns="91440" bIns="45720" rtlCol="0">
            <a:normAutofit/>
          </a:bodyPr>
          <a:lstStyle/>
          <a:p>
            <a:pPr marL="0" indent="0">
              <a:buNone/>
            </a:pPr>
            <a:r>
              <a:rPr lang="en-US" sz="1800" dirty="0"/>
              <a:t>The largest national project</a:t>
            </a:r>
          </a:p>
          <a:p>
            <a:pPr marL="0" indent="0">
              <a:buNone/>
            </a:pPr>
            <a:r>
              <a:rPr lang="en-US" sz="1800" dirty="0"/>
              <a:t>since the building of the national </a:t>
            </a:r>
          </a:p>
          <a:p>
            <a:pPr marL="0" indent="0">
              <a:buNone/>
            </a:pPr>
            <a:r>
              <a:rPr lang="en-US" sz="1800" dirty="0"/>
              <a:t>railway</a:t>
            </a:r>
          </a:p>
          <a:p>
            <a:endParaRPr lang="en-US" sz="1800" dirty="0"/>
          </a:p>
        </p:txBody>
      </p:sp>
      <p:pic>
        <p:nvPicPr>
          <p:cNvPr id="6" name="Content Placeholder 5">
            <a:extLst>
              <a:ext uri="{FF2B5EF4-FFF2-40B4-BE49-F238E27FC236}">
                <a16:creationId xmlns:a16="http://schemas.microsoft.com/office/drawing/2014/main" id="{0A80BF0C-4DED-BE46-9C5C-5A9CC5F668DE}"/>
              </a:ext>
            </a:extLst>
          </p:cNvPr>
          <p:cNvPicPr>
            <a:picLocks noGrp="1" noChangeAspect="1"/>
          </p:cNvPicPr>
          <p:nvPr>
            <p:ph sz="half" idx="2"/>
          </p:nvPr>
        </p:nvPicPr>
        <p:blipFill rotWithShape="1">
          <a:blip r:embed="rId2"/>
          <a:srcRect l="30863" r="2" b="2"/>
          <a:stretch/>
        </p:blipFill>
        <p:spPr>
          <a:xfrm>
            <a:off x="5283708" y="722376"/>
            <a:ext cx="6263640" cy="5413248"/>
          </a:xfrm>
          <a:prstGeom prst="rect">
            <a:avLst/>
          </a:prstGeom>
          <a:effectLst/>
        </p:spPr>
      </p:pic>
      <p:sp>
        <p:nvSpPr>
          <p:cNvPr id="4" name="Slide Number Placeholder 3">
            <a:extLst>
              <a:ext uri="{FF2B5EF4-FFF2-40B4-BE49-F238E27FC236}">
                <a16:creationId xmlns:a16="http://schemas.microsoft.com/office/drawing/2014/main" id="{B39B9FF7-39BD-FB4A-8D07-52120E3DB975}"/>
              </a:ext>
            </a:extLst>
          </p:cNvPr>
          <p:cNvSpPr>
            <a:spLocks noGrp="1"/>
          </p:cNvSpPr>
          <p:nvPr>
            <p:ph type="sldNum" sz="quarter" idx="12"/>
          </p:nvPr>
        </p:nvSpPr>
        <p:spPr/>
        <p:txBody>
          <a:bodyPr/>
          <a:lstStyle/>
          <a:p>
            <a:fld id="{9DC9FFCE-7633-9449-AD93-5A2094A853B7}" type="slidenum">
              <a:rPr lang="en-US" smtClean="0"/>
              <a:t>4</a:t>
            </a:fld>
            <a:endParaRPr lang="en-US"/>
          </a:p>
        </p:txBody>
      </p:sp>
    </p:spTree>
    <p:extLst>
      <p:ext uri="{BB962C8B-B14F-4D97-AF65-F5344CB8AC3E}">
        <p14:creationId xmlns:p14="http://schemas.microsoft.com/office/powerpoint/2010/main" val="337409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473449-4C8F-B148-B28D-ACA765ADA49C}"/>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a:t>Reconciliation</a:t>
            </a:r>
          </a:p>
        </p:txBody>
      </p:sp>
      <p:pic>
        <p:nvPicPr>
          <p:cNvPr id="12" name="Content Placeholder 11">
            <a:extLst>
              <a:ext uri="{FF2B5EF4-FFF2-40B4-BE49-F238E27FC236}">
                <a16:creationId xmlns:a16="http://schemas.microsoft.com/office/drawing/2014/main" id="{BF97E3A7-BEAD-5C41-81C1-85DB4E8472C2}"/>
              </a:ext>
            </a:extLst>
          </p:cNvPr>
          <p:cNvPicPr>
            <a:picLocks noGrp="1" noChangeAspect="1"/>
          </p:cNvPicPr>
          <p:nvPr>
            <p:ph idx="1"/>
          </p:nvPr>
        </p:nvPicPr>
        <p:blipFill rotWithShape="1">
          <a:blip r:embed="rId2"/>
          <a:stretch/>
        </p:blipFill>
        <p:spPr>
          <a:xfrm>
            <a:off x="5550390" y="987425"/>
            <a:ext cx="5437796" cy="4873625"/>
          </a:xfrm>
          <a:prstGeom prst="rect">
            <a:avLst/>
          </a:prstGeom>
          <a:effectLst/>
        </p:spPr>
      </p:pic>
      <p:sp>
        <p:nvSpPr>
          <p:cNvPr id="10" name="Text Placeholder 9">
            <a:extLst>
              <a:ext uri="{FF2B5EF4-FFF2-40B4-BE49-F238E27FC236}">
                <a16:creationId xmlns:a16="http://schemas.microsoft.com/office/drawing/2014/main" id="{43771E74-EC44-C540-B8BB-75A99A63C235}"/>
              </a:ext>
            </a:extLst>
          </p:cNvPr>
          <p:cNvSpPr>
            <a:spLocks noGrp="1"/>
          </p:cNvSpPr>
          <p:nvPr>
            <p:ph type="body" sz="half" idx="2"/>
          </p:nvPr>
        </p:nvSpPr>
        <p:spPr>
          <a:xfrm>
            <a:off x="648931" y="2438400"/>
            <a:ext cx="3651466" cy="3785419"/>
          </a:xfrm>
        </p:spPr>
        <p:txBody>
          <a:bodyPr vert="horz" lIns="91440" tIns="45720" rIns="91440" bIns="45720" rtlCol="0">
            <a:normAutofit/>
          </a:bodyPr>
          <a:lstStyle/>
          <a:p>
            <a:pPr marL="91439" indent="-228600">
              <a:buFont typeface="Arial" panose="020B0604020202020204" pitchFamily="34" charset="0"/>
              <a:buChar char="•"/>
              <a:defRPr>
                <a:solidFill>
                  <a:srgbClr val="404040"/>
                </a:solidFill>
              </a:defRPr>
            </a:pPr>
            <a:r>
              <a:rPr lang="en-US" sz="1800" dirty="0"/>
              <a:t>Multi-actor</a:t>
            </a:r>
          </a:p>
          <a:p>
            <a:pPr indent="-228600">
              <a:buFont typeface="Arial" panose="020B0604020202020204" pitchFamily="34" charset="0"/>
              <a:buChar char="•"/>
              <a:defRPr>
                <a:solidFill>
                  <a:srgbClr val="404040"/>
                </a:solidFill>
              </a:defRPr>
            </a:pPr>
            <a:r>
              <a:rPr lang="en-US" sz="1800" dirty="0"/>
              <a:t>Multi-site</a:t>
            </a:r>
          </a:p>
          <a:p>
            <a:pPr indent="-228600">
              <a:buFont typeface="Arial" panose="020B0604020202020204" pitchFamily="34" charset="0"/>
              <a:buChar char="•"/>
            </a:pPr>
            <a:r>
              <a:rPr lang="en-US" sz="1800" dirty="0"/>
              <a:t>Multi-Generation</a:t>
            </a:r>
          </a:p>
          <a:p>
            <a:pPr indent="-228600">
              <a:buFont typeface="Arial" panose="020B0604020202020204" pitchFamily="34" charset="0"/>
              <a:buChar char="•"/>
            </a:pPr>
            <a:r>
              <a:rPr lang="en-US" sz="1800" dirty="0"/>
              <a:t>Complex</a:t>
            </a:r>
          </a:p>
          <a:p>
            <a:pPr indent="-228600">
              <a:buFont typeface="Arial" panose="020B0604020202020204" pitchFamily="34" charset="0"/>
              <a:buChar char="•"/>
            </a:pPr>
            <a:r>
              <a:rPr lang="en-US" sz="1800" dirty="0"/>
              <a:t>Process and Project</a:t>
            </a:r>
          </a:p>
        </p:txBody>
      </p:sp>
      <p:sp>
        <p:nvSpPr>
          <p:cNvPr id="2" name="Slide Number Placeholder 1">
            <a:extLst>
              <a:ext uri="{FF2B5EF4-FFF2-40B4-BE49-F238E27FC236}">
                <a16:creationId xmlns:a16="http://schemas.microsoft.com/office/drawing/2014/main" id="{138E0EC2-03A5-5846-A3F3-A6DF50716F8B}"/>
              </a:ext>
            </a:extLst>
          </p:cNvPr>
          <p:cNvSpPr>
            <a:spLocks noGrp="1"/>
          </p:cNvSpPr>
          <p:nvPr>
            <p:ph type="sldNum" sz="quarter" idx="12"/>
          </p:nvPr>
        </p:nvSpPr>
        <p:spPr/>
        <p:txBody>
          <a:bodyPr/>
          <a:lstStyle/>
          <a:p>
            <a:fld id="{9DC9FFCE-7633-9449-AD93-5A2094A853B7}" type="slidenum">
              <a:rPr lang="en-US" smtClean="0"/>
              <a:t>5</a:t>
            </a:fld>
            <a:endParaRPr lang="en-US"/>
          </a:p>
        </p:txBody>
      </p:sp>
    </p:spTree>
    <p:extLst>
      <p:ext uri="{BB962C8B-B14F-4D97-AF65-F5344CB8AC3E}">
        <p14:creationId xmlns:p14="http://schemas.microsoft.com/office/powerpoint/2010/main" val="147734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D4FF-5176-544A-8441-A86A10C94144}"/>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a:t>Indigenization</a:t>
            </a:r>
          </a:p>
        </p:txBody>
      </p:sp>
      <p:pic>
        <p:nvPicPr>
          <p:cNvPr id="6" name="Content Placeholder 5">
            <a:extLst>
              <a:ext uri="{FF2B5EF4-FFF2-40B4-BE49-F238E27FC236}">
                <a16:creationId xmlns:a16="http://schemas.microsoft.com/office/drawing/2014/main" id="{EAD300EC-07BE-9245-BCEE-008FD8C82C30}"/>
              </a:ext>
            </a:extLst>
          </p:cNvPr>
          <p:cNvPicPr>
            <a:picLocks noGrp="1" noChangeAspect="1"/>
          </p:cNvPicPr>
          <p:nvPr>
            <p:ph idx="1"/>
          </p:nvPr>
        </p:nvPicPr>
        <p:blipFill rotWithShape="1">
          <a:blip r:embed="rId2"/>
          <a:srcRect t="9091" r="9900" b="1"/>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F59DE269-AD0E-9F44-82B0-F1FEA0C60FC5}"/>
              </a:ext>
            </a:extLst>
          </p:cNvPr>
          <p:cNvSpPr>
            <a:spLocks noGrp="1"/>
          </p:cNvSpPr>
          <p:nvPr>
            <p:ph type="body" sz="half" idx="2"/>
          </p:nvPr>
        </p:nvSpPr>
        <p:spPr>
          <a:xfrm>
            <a:off x="520242" y="1774372"/>
            <a:ext cx="4062642" cy="4397828"/>
          </a:xfrm>
        </p:spPr>
        <p:txBody>
          <a:bodyPr vert="horz" lIns="91440" tIns="45720" rIns="91440" bIns="45720" rtlCol="0" anchor="t">
            <a:normAutofit fontScale="92500" lnSpcReduction="10000"/>
          </a:bodyPr>
          <a:lstStyle/>
          <a:p>
            <a:pPr indent="-228600">
              <a:buFont typeface="Arial" panose="020B0604020202020204" pitchFamily="34" charset="0"/>
              <a:buChar char="•"/>
            </a:pPr>
            <a:endParaRPr lang="en-US" sz="1000" dirty="0"/>
          </a:p>
          <a:p>
            <a:pPr indent="-228600">
              <a:buFont typeface="Arial" panose="020B0604020202020204" pitchFamily="34" charset="0"/>
              <a:buChar char="•"/>
            </a:pPr>
            <a:r>
              <a:rPr lang="en-US" sz="2000" dirty="0">
                <a:solidFill>
                  <a:srgbClr val="FFFF00"/>
                </a:solidFill>
              </a:rPr>
              <a:t>University response to reconciliation</a:t>
            </a:r>
          </a:p>
          <a:p>
            <a:pPr indent="-228600">
              <a:buFont typeface="Arial" panose="020B0604020202020204" pitchFamily="34" charset="0"/>
              <a:buChar char="•"/>
            </a:pPr>
            <a:r>
              <a:rPr lang="en-US" sz="2000" dirty="0">
                <a:solidFill>
                  <a:srgbClr val="FFFF00"/>
                </a:solidFill>
              </a:rPr>
              <a:t>Indigenization</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solidFill>
                  <a:srgbClr val="FFFF00"/>
                </a:solidFill>
              </a:rPr>
              <a:t>It’s not just add  ‘Indigenous and stir’</a:t>
            </a:r>
          </a:p>
          <a:p>
            <a:pPr indent="-228600">
              <a:buFont typeface="Arial" panose="020B0604020202020204" pitchFamily="34" charset="0"/>
              <a:buChar char="•"/>
            </a:pPr>
            <a:r>
              <a:rPr lang="en-US" sz="2000" dirty="0">
                <a:solidFill>
                  <a:srgbClr val="FFFF00"/>
                </a:solidFill>
              </a:rPr>
              <a:t>It’s a world view. It takes a long time to learn how to do it respectfully, even for those of us who are  Indigenous.</a:t>
            </a:r>
          </a:p>
          <a:p>
            <a:pPr indent="-228600">
              <a:buFont typeface="Arial" panose="020B0604020202020204" pitchFamily="34" charset="0"/>
              <a:buChar char="•"/>
            </a:pPr>
            <a:endParaRPr lang="en-US" sz="2000" dirty="0">
              <a:solidFill>
                <a:srgbClr val="FFFF00"/>
              </a:solidFill>
            </a:endParaRPr>
          </a:p>
          <a:p>
            <a:pPr indent="-228600">
              <a:buFont typeface="Arial" panose="020B0604020202020204" pitchFamily="34" charset="0"/>
              <a:buChar char="•"/>
            </a:pPr>
            <a:r>
              <a:rPr lang="en-US" sz="2000" dirty="0" err="1">
                <a:solidFill>
                  <a:srgbClr val="FFFF00"/>
                </a:solidFill>
              </a:rPr>
              <a:t>Priscella</a:t>
            </a:r>
            <a:r>
              <a:rPr lang="en-US" sz="2000" dirty="0">
                <a:solidFill>
                  <a:srgbClr val="FFFF00"/>
                </a:solidFill>
              </a:rPr>
              <a:t> </a:t>
            </a:r>
            <a:r>
              <a:rPr lang="en-US" sz="2000" dirty="0" err="1">
                <a:solidFill>
                  <a:srgbClr val="FFFF00"/>
                </a:solidFill>
              </a:rPr>
              <a:t>Settte</a:t>
            </a:r>
            <a:endParaRPr lang="en-US" sz="2000" dirty="0">
              <a:solidFill>
                <a:srgbClr val="FFFF00"/>
              </a:solidFill>
            </a:endParaRPr>
          </a:p>
          <a:p>
            <a:pPr indent="-228600">
              <a:buFont typeface="Arial" panose="020B0604020202020204" pitchFamily="34" charset="0"/>
              <a:buChar char="•"/>
            </a:pPr>
            <a:r>
              <a:rPr lang="en-US" sz="2000" dirty="0">
                <a:solidFill>
                  <a:srgbClr val="FFFF00"/>
                </a:solidFill>
              </a:rPr>
              <a:t>Professor of Indigenous Studies</a:t>
            </a:r>
          </a:p>
          <a:p>
            <a:pPr indent="-228600">
              <a:buFont typeface="Arial" panose="020B0604020202020204" pitchFamily="34" charset="0"/>
              <a:buChar char="•"/>
            </a:pPr>
            <a:r>
              <a:rPr lang="en-US" sz="2000" dirty="0">
                <a:solidFill>
                  <a:srgbClr val="FFFF00"/>
                </a:solidFill>
              </a:rPr>
              <a:t>University of Saskatchewan</a:t>
            </a:r>
          </a:p>
          <a:p>
            <a:pPr indent="-228600">
              <a:buFont typeface="Arial" panose="020B0604020202020204" pitchFamily="34" charset="0"/>
              <a:buChar char="•"/>
            </a:pPr>
            <a:r>
              <a:rPr lang="en-US" sz="2000" dirty="0">
                <a:solidFill>
                  <a:srgbClr val="FFFF00"/>
                </a:solidFill>
              </a:rPr>
              <a:t>CBC News, Sept 23, 2017</a:t>
            </a:r>
          </a:p>
          <a:p>
            <a:pPr indent="-228600">
              <a:buFont typeface="Arial" panose="020B0604020202020204" pitchFamily="34" charset="0"/>
              <a:buChar char="•"/>
            </a:pPr>
            <a:endParaRPr lang="en-US" sz="1000" dirty="0"/>
          </a:p>
        </p:txBody>
      </p:sp>
      <p:sp>
        <p:nvSpPr>
          <p:cNvPr id="3" name="Slide Number Placeholder 2">
            <a:extLst>
              <a:ext uri="{FF2B5EF4-FFF2-40B4-BE49-F238E27FC236}">
                <a16:creationId xmlns:a16="http://schemas.microsoft.com/office/drawing/2014/main" id="{BFC991C7-EDE6-744B-9410-4492759C6601}"/>
              </a:ext>
            </a:extLst>
          </p:cNvPr>
          <p:cNvSpPr>
            <a:spLocks noGrp="1"/>
          </p:cNvSpPr>
          <p:nvPr>
            <p:ph type="sldNum" sz="quarter" idx="12"/>
          </p:nvPr>
        </p:nvSpPr>
        <p:spPr/>
        <p:txBody>
          <a:bodyPr/>
          <a:lstStyle/>
          <a:p>
            <a:fld id="{9DC9FFCE-7633-9449-AD93-5A2094A853B7}" type="slidenum">
              <a:rPr lang="en-US" smtClean="0"/>
              <a:t>6</a:t>
            </a:fld>
            <a:endParaRPr lang="en-US"/>
          </a:p>
        </p:txBody>
      </p:sp>
    </p:spTree>
    <p:extLst>
      <p:ext uri="{BB962C8B-B14F-4D97-AF65-F5344CB8AC3E}">
        <p14:creationId xmlns:p14="http://schemas.microsoft.com/office/powerpoint/2010/main" val="140684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CE09-5FC2-DF47-AA03-65052CFA80F4}"/>
              </a:ext>
            </a:extLst>
          </p:cNvPr>
          <p:cNvSpPr>
            <a:spLocks noGrp="1"/>
          </p:cNvSpPr>
          <p:nvPr>
            <p:ph type="title"/>
          </p:nvPr>
        </p:nvSpPr>
        <p:spPr>
          <a:xfrm>
            <a:off x="838200" y="1412488"/>
            <a:ext cx="2899189" cy="4363844"/>
          </a:xfrm>
        </p:spPr>
        <p:txBody>
          <a:bodyPr anchor="t">
            <a:normAutofit/>
          </a:bodyPr>
          <a:lstStyle/>
          <a:p>
            <a:r>
              <a:rPr lang="en-US" sz="3700">
                <a:solidFill>
                  <a:srgbClr val="FFFFFF"/>
                </a:solidFill>
              </a:rPr>
              <a:t>Indigenization Elements</a:t>
            </a:r>
          </a:p>
        </p:txBody>
      </p:sp>
      <p:sp>
        <p:nvSpPr>
          <p:cNvPr id="3" name="Content Placeholder 2">
            <a:extLst>
              <a:ext uri="{FF2B5EF4-FFF2-40B4-BE49-F238E27FC236}">
                <a16:creationId xmlns:a16="http://schemas.microsoft.com/office/drawing/2014/main" id="{755FA946-E416-8045-9936-67A6F135A80E}"/>
              </a:ext>
            </a:extLst>
          </p:cNvPr>
          <p:cNvSpPr>
            <a:spLocks noGrp="1"/>
          </p:cNvSpPr>
          <p:nvPr>
            <p:ph sz="half" idx="1"/>
          </p:nvPr>
        </p:nvSpPr>
        <p:spPr>
          <a:xfrm>
            <a:off x="4380855" y="1412489"/>
            <a:ext cx="3427283" cy="4363844"/>
          </a:xfrm>
        </p:spPr>
        <p:txBody>
          <a:bodyPr>
            <a:normAutofit/>
          </a:bodyPr>
          <a:lstStyle/>
          <a:p>
            <a:endParaRPr lang="en-US" sz="2000" dirty="0"/>
          </a:p>
          <a:p>
            <a:pPr marL="0" indent="0">
              <a:buNone/>
            </a:pPr>
            <a:r>
              <a:rPr lang="en-US" sz="2000" dirty="0"/>
              <a:t>Students</a:t>
            </a:r>
          </a:p>
          <a:p>
            <a:pPr marL="0" indent="0">
              <a:buNone/>
            </a:pPr>
            <a:r>
              <a:rPr lang="en-US" sz="2000" dirty="0"/>
              <a:t>Spaces</a:t>
            </a:r>
          </a:p>
          <a:p>
            <a:pPr marL="0" indent="0">
              <a:buNone/>
            </a:pPr>
            <a:r>
              <a:rPr lang="en-US" sz="2000" dirty="0"/>
              <a:t>Programs</a:t>
            </a:r>
          </a:p>
          <a:p>
            <a:pPr marL="0" indent="0">
              <a:buNone/>
            </a:pPr>
            <a:r>
              <a:rPr lang="en-US" sz="2000" dirty="0"/>
              <a:t>Faculty</a:t>
            </a:r>
          </a:p>
          <a:p>
            <a:pPr marL="0" indent="0">
              <a:buNone/>
            </a:pPr>
            <a:r>
              <a:rPr lang="en-US" sz="2000" dirty="0"/>
              <a:t>Knowledge</a:t>
            </a:r>
          </a:p>
          <a:p>
            <a:pPr marL="0" indent="0">
              <a:buNone/>
            </a:pPr>
            <a:r>
              <a:rPr lang="en-US" sz="2000" dirty="0"/>
              <a:t>Governance</a:t>
            </a:r>
          </a:p>
        </p:txBody>
      </p:sp>
      <p:sp>
        <p:nvSpPr>
          <p:cNvPr id="4" name="Text Placeholder 3">
            <a:extLst>
              <a:ext uri="{FF2B5EF4-FFF2-40B4-BE49-F238E27FC236}">
                <a16:creationId xmlns:a16="http://schemas.microsoft.com/office/drawing/2014/main" id="{1215A8D2-608C-FA4E-8B6B-948804351A9C}"/>
              </a:ext>
            </a:extLst>
          </p:cNvPr>
          <p:cNvSpPr>
            <a:spLocks noGrp="1"/>
          </p:cNvSpPr>
          <p:nvPr>
            <p:ph sz="half" idx="2"/>
          </p:nvPr>
        </p:nvSpPr>
        <p:spPr>
          <a:xfrm>
            <a:off x="8451604" y="1412489"/>
            <a:ext cx="3197701" cy="4363844"/>
          </a:xfrm>
        </p:spPr>
        <p:txBody>
          <a:bodyPr>
            <a:normAutofit/>
          </a:bodyPr>
          <a:lstStyle/>
          <a:p>
            <a:endParaRPr lang="en-US" sz="2000" dirty="0"/>
          </a:p>
          <a:p>
            <a:r>
              <a:rPr lang="en-US" sz="2000" dirty="0"/>
              <a:t>Founded on principle of Indian Control of Indian Education,  1972</a:t>
            </a:r>
          </a:p>
          <a:p>
            <a:endParaRPr lang="en-US" sz="2000" dirty="0"/>
          </a:p>
          <a:p>
            <a:r>
              <a:rPr lang="en-US" sz="2000" dirty="0"/>
              <a:t>Non–linear site phased approach</a:t>
            </a:r>
          </a:p>
          <a:p>
            <a:r>
              <a:rPr lang="en-US" sz="2000" dirty="0"/>
              <a:t>Institutions can in different phases at the same time</a:t>
            </a:r>
          </a:p>
        </p:txBody>
      </p:sp>
      <p:sp>
        <p:nvSpPr>
          <p:cNvPr id="5" name="Slide Number Placeholder 4">
            <a:extLst>
              <a:ext uri="{FF2B5EF4-FFF2-40B4-BE49-F238E27FC236}">
                <a16:creationId xmlns:a16="http://schemas.microsoft.com/office/drawing/2014/main" id="{4853C2BC-9C46-E94D-B309-CA11189AF911}"/>
              </a:ext>
            </a:extLst>
          </p:cNvPr>
          <p:cNvSpPr>
            <a:spLocks noGrp="1"/>
          </p:cNvSpPr>
          <p:nvPr>
            <p:ph type="sldNum" sz="quarter" idx="12"/>
          </p:nvPr>
        </p:nvSpPr>
        <p:spPr/>
        <p:txBody>
          <a:bodyPr/>
          <a:lstStyle/>
          <a:p>
            <a:fld id="{9DC9FFCE-7633-9449-AD93-5A2094A853B7}" type="slidenum">
              <a:rPr lang="en-US" smtClean="0"/>
              <a:t>7</a:t>
            </a:fld>
            <a:endParaRPr lang="en-US"/>
          </a:p>
        </p:txBody>
      </p:sp>
    </p:spTree>
    <p:extLst>
      <p:ext uri="{BB962C8B-B14F-4D97-AF65-F5344CB8AC3E}">
        <p14:creationId xmlns:p14="http://schemas.microsoft.com/office/powerpoint/2010/main" val="204834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Equity Issues Regrading Indigenous Faculty</a:t>
            </a:r>
            <a:endParaRPr lang="en-CA" dirty="0"/>
          </a:p>
        </p:txBody>
      </p:sp>
      <p:sp>
        <p:nvSpPr>
          <p:cNvPr id="3" name="Content Placeholder 2"/>
          <p:cNvSpPr>
            <a:spLocks noGrp="1"/>
          </p:cNvSpPr>
          <p:nvPr>
            <p:ph idx="1"/>
          </p:nvPr>
        </p:nvSpPr>
        <p:spPr/>
        <p:txBody>
          <a:bodyPr/>
          <a:lstStyle/>
          <a:p>
            <a:r>
              <a:rPr lang="en-CA" sz="3600" dirty="0"/>
              <a:t>Aboriginal academics remain significantly  underrepresented in the academy, making up just 1.4% of all university professors and 3% of college instructors in 2016. This is in contrast with the share of Aboriginal workers in the total labour force (3.8%) and also falls short of the 5% of  undergraduate university students who identify  as Aboriginal</a:t>
            </a:r>
            <a:r>
              <a:rPr lang="en-CA" sz="3600" dirty="0" smtClean="0"/>
              <a:t>.</a:t>
            </a:r>
            <a:endParaRPr lang="en-CA" sz="3600" dirty="0"/>
          </a:p>
        </p:txBody>
      </p:sp>
      <p:sp>
        <p:nvSpPr>
          <p:cNvPr id="4" name="Slide Number Placeholder 3"/>
          <p:cNvSpPr>
            <a:spLocks noGrp="1"/>
          </p:cNvSpPr>
          <p:nvPr>
            <p:ph type="sldNum" sz="quarter" idx="12"/>
          </p:nvPr>
        </p:nvSpPr>
        <p:spPr/>
        <p:txBody>
          <a:bodyPr/>
          <a:lstStyle/>
          <a:p>
            <a:fld id="{9DC9FFCE-7633-9449-AD93-5A2094A853B7}" type="slidenum">
              <a:rPr lang="en-US" smtClean="0"/>
              <a:t>8</a:t>
            </a:fld>
            <a:endParaRPr lang="en-US"/>
          </a:p>
        </p:txBody>
      </p:sp>
    </p:spTree>
    <p:extLst>
      <p:ext uri="{BB962C8B-B14F-4D97-AF65-F5344CB8AC3E}">
        <p14:creationId xmlns:p14="http://schemas.microsoft.com/office/powerpoint/2010/main" val="413786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5C3A-FEDC-C540-A483-2E237858E468}"/>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kern="1200">
                <a:solidFill>
                  <a:schemeClr val="tx1"/>
                </a:solidFill>
                <a:latin typeface="+mj-lt"/>
                <a:ea typeface="+mj-ea"/>
                <a:cs typeface="+mj-cs"/>
              </a:rPr>
              <a:t>Indigenous Modernity</a:t>
            </a:r>
          </a:p>
        </p:txBody>
      </p:sp>
      <p:sp>
        <p:nvSpPr>
          <p:cNvPr id="3" name="Content Placeholder 2">
            <a:extLst>
              <a:ext uri="{FF2B5EF4-FFF2-40B4-BE49-F238E27FC236}">
                <a16:creationId xmlns:a16="http://schemas.microsoft.com/office/drawing/2014/main" id="{12462483-81F6-CF48-8035-AC384E034E9A}"/>
              </a:ext>
            </a:extLst>
          </p:cNvPr>
          <p:cNvSpPr>
            <a:spLocks noGrp="1"/>
          </p:cNvSpPr>
          <p:nvPr>
            <p:ph sz="half" idx="1"/>
          </p:nvPr>
        </p:nvSpPr>
        <p:spPr>
          <a:xfrm>
            <a:off x="518474" y="1774372"/>
            <a:ext cx="4064409" cy="2754086"/>
          </a:xfrm>
        </p:spPr>
        <p:txBody>
          <a:bodyPr vert="horz" lIns="91440" tIns="45720" rIns="91440" bIns="45720" rtlCol="0" anchor="t">
            <a:normAutofit/>
          </a:bodyPr>
          <a:lstStyle/>
          <a:p>
            <a:r>
              <a:rPr lang="en-US" sz="1800" dirty="0"/>
              <a:t>Central Desire</a:t>
            </a:r>
          </a:p>
          <a:p>
            <a:endParaRPr lang="en-US" sz="1800" dirty="0"/>
          </a:p>
          <a:p>
            <a:r>
              <a:rPr lang="en-US" sz="1800" dirty="0"/>
              <a:t>To use Indigenous Knowledge as key informing elements of the structures and processes of daily life.</a:t>
            </a:r>
          </a:p>
          <a:p>
            <a:r>
              <a:rPr lang="en-US" sz="1800" dirty="0"/>
              <a:t>Indigenous Knowledge</a:t>
            </a:r>
          </a:p>
          <a:p>
            <a:r>
              <a:rPr lang="en-US" sz="1800" dirty="0"/>
              <a:t>Indigenous Knowledge Holder/Elders</a:t>
            </a:r>
          </a:p>
        </p:txBody>
      </p:sp>
      <p:pic>
        <p:nvPicPr>
          <p:cNvPr id="6" name="Content Placeholder 5">
            <a:extLst>
              <a:ext uri="{FF2B5EF4-FFF2-40B4-BE49-F238E27FC236}">
                <a16:creationId xmlns:a16="http://schemas.microsoft.com/office/drawing/2014/main" id="{536744EF-49DC-B545-B270-BCBBADE3C883}"/>
              </a:ext>
            </a:extLst>
          </p:cNvPr>
          <p:cNvPicPr>
            <a:picLocks noGrp="1" noChangeAspect="1"/>
          </p:cNvPicPr>
          <p:nvPr>
            <p:ph sz="half" idx="2"/>
          </p:nvPr>
        </p:nvPicPr>
        <p:blipFill>
          <a:blip r:embed="rId2"/>
          <a:stretch>
            <a:fillRect/>
          </a:stretch>
        </p:blipFill>
        <p:spPr>
          <a:xfrm>
            <a:off x="6642644" y="643467"/>
            <a:ext cx="4301684" cy="5278140"/>
          </a:xfrm>
          <a:prstGeom prst="rect">
            <a:avLst/>
          </a:prstGeom>
        </p:spPr>
      </p:pic>
      <p:sp>
        <p:nvSpPr>
          <p:cNvPr id="4" name="Slide Number Placeholder 3">
            <a:extLst>
              <a:ext uri="{FF2B5EF4-FFF2-40B4-BE49-F238E27FC236}">
                <a16:creationId xmlns:a16="http://schemas.microsoft.com/office/drawing/2014/main" id="{1759E4AB-1ABF-FA44-A41E-040268FC4420}"/>
              </a:ext>
            </a:extLst>
          </p:cNvPr>
          <p:cNvSpPr>
            <a:spLocks noGrp="1"/>
          </p:cNvSpPr>
          <p:nvPr>
            <p:ph type="sldNum" sz="quarter" idx="12"/>
          </p:nvPr>
        </p:nvSpPr>
        <p:spPr/>
        <p:txBody>
          <a:bodyPr/>
          <a:lstStyle/>
          <a:p>
            <a:fld id="{9DC9FFCE-7633-9449-AD93-5A2094A853B7}" type="slidenum">
              <a:rPr lang="en-US" smtClean="0"/>
              <a:t>9</a:t>
            </a:fld>
            <a:endParaRPr lang="en-US"/>
          </a:p>
        </p:txBody>
      </p:sp>
    </p:spTree>
    <p:extLst>
      <p:ext uri="{BB962C8B-B14F-4D97-AF65-F5344CB8AC3E}">
        <p14:creationId xmlns:p14="http://schemas.microsoft.com/office/powerpoint/2010/main" val="2561592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1057</TotalTime>
  <Words>1308</Words>
  <Application>Microsoft Office PowerPoint</Application>
  <PresentationFormat>Widescreen</PresentationFormat>
  <Paragraphs>164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Indigenization</vt:lpstr>
      <vt:lpstr>The Long Assault</vt:lpstr>
      <vt:lpstr>Reconciliation</vt:lpstr>
      <vt:lpstr>Reconciliation</vt:lpstr>
      <vt:lpstr>Indigenization</vt:lpstr>
      <vt:lpstr>Indigenization Elements</vt:lpstr>
      <vt:lpstr>Equity Issues Regrading Indigenous Faculty</vt:lpstr>
      <vt:lpstr>Indigenous Modernity</vt:lpstr>
      <vt:lpstr>Trent Vision Statement</vt:lpstr>
      <vt:lpstr>Indigenous Knowledge and Faculty</vt:lpstr>
      <vt:lpstr>Trent University Collective Agreement</vt:lpstr>
      <vt:lpstr>Written Standards for the Application of Criteria</vt:lpstr>
      <vt:lpstr>Chanie Wenjack School for Indigenous Studies Tenure Criteria</vt:lpstr>
      <vt:lpstr>Appendix to Written Standards</vt:lpstr>
      <vt:lpstr>Traditional Indigenous Scholars</vt:lpstr>
      <vt:lpstr>Peer Assessment</vt:lpstr>
      <vt:lpstr>Indigenous Knowledge Scholarship</vt:lpstr>
      <vt:lpstr>Assessments from Elders</vt:lpstr>
      <vt:lpstr>Teaching</vt:lpstr>
      <vt:lpstr>Dual Tradition Scholar</vt:lpstr>
      <vt:lpstr>DUAL TRADITION SCHOLAR</vt:lpstr>
      <vt:lpstr>DUAL TRADITION SCHOLARSHIP</vt:lpstr>
      <vt:lpstr> DUAL TRADITION KNOWLEDGE DISSEMINATION</vt:lpstr>
      <vt:lpstr>DUAL TRADITION SCHOLARSHIP</vt:lpstr>
      <vt:lpstr>Application 1978-2018</vt:lpstr>
      <vt:lpstr>final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Newhouse</dc:creator>
  <cp:lastModifiedBy>Scott Stewart</cp:lastModifiedBy>
  <cp:revision>30</cp:revision>
  <dcterms:created xsi:type="dcterms:W3CDTF">2018-04-05T19:53:26Z</dcterms:created>
  <dcterms:modified xsi:type="dcterms:W3CDTF">2018-05-03T18:06:05Z</dcterms:modified>
</cp:coreProperties>
</file>